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Alice"/>
      <p:regular r:id="rId17"/>
    </p:embeddedFont>
    <p:embeddedFont>
      <p:font typeface="Alice"/>
      <p:regular r:id="rId18"/>
    </p:embeddedFont>
    <p:embeddedFont>
      <p:font typeface="Lora"/>
      <p:regular r:id="rId19"/>
    </p:embeddedFont>
    <p:embeddedFont>
      <p:font typeface="Lora"/>
      <p:regular r:id="rId20"/>
    </p:embeddedFont>
    <p:embeddedFont>
      <p:font typeface="Lora"/>
      <p:regular r:id="rId21"/>
    </p:embeddedFont>
    <p:embeddedFont>
      <p:font typeface="Lora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svg"/><Relationship Id="rId4" Type="http://schemas.openxmlformats.org/officeDocument/2006/relationships/image" Target="../media/image-2-4.png"/><Relationship Id="rId5" Type="http://schemas.openxmlformats.org/officeDocument/2006/relationships/image" Target="../media/image-2-5.svg"/><Relationship Id="rId6" Type="http://schemas.openxmlformats.org/officeDocument/2006/relationships/image" Target="../media/image-2-6.png"/><Relationship Id="rId7" Type="http://schemas.openxmlformats.org/officeDocument/2006/relationships/image" Target="../media/image-2-7.svg"/><Relationship Id="rId8" Type="http://schemas.openxmlformats.org/officeDocument/2006/relationships/slideLayout" Target="../slideLayouts/slideLayout3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svg"/><Relationship Id="rId4" Type="http://schemas.openxmlformats.org/officeDocument/2006/relationships/image" Target="../media/image-9-4.png"/><Relationship Id="rId5" Type="http://schemas.openxmlformats.org/officeDocument/2006/relationships/image" Target="../media/image-9-5.svg"/><Relationship Id="rId6" Type="http://schemas.openxmlformats.org/officeDocument/2006/relationships/image" Target="../media/image-9-6.png"/><Relationship Id="rId7" Type="http://schemas.openxmlformats.org/officeDocument/2006/relationships/image" Target="../media/image-9-7.svg"/><Relationship Id="rId8" Type="http://schemas.openxmlformats.org/officeDocument/2006/relationships/slideLayout" Target="../slideLayouts/slideLayout10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F0EDE6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170021"/>
            <a:ext cx="5259705" cy="78895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3408878"/>
            <a:ext cx="62436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La Fecundación Humana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 comienzo de una nueva vida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F0EDE6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7348" y="170021"/>
            <a:ext cx="5259705" cy="78895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44934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El Comienzo de una Nueva Vida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793790" y="3207068"/>
            <a:ext cx="3664744" cy="2031802"/>
          </a:xfrm>
          <a:prstGeom prst="roundRect">
            <a:avLst>
              <a:gd name="adj" fmla="val 1675"/>
            </a:avLst>
          </a:prstGeom>
          <a:solidFill>
            <a:srgbClr val="F0EDE6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3433882"/>
            <a:ext cx="2905839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🧬</a:t>
            </a:r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Inicio del embarazo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3931920"/>
            <a:ext cx="3211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fecundación marca el momento cero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348" y="3207068"/>
            <a:ext cx="3664863" cy="2031802"/>
          </a:xfrm>
          <a:prstGeom prst="roundRect">
            <a:avLst>
              <a:gd name="adj" fmla="val 1675"/>
            </a:avLst>
          </a:prstGeom>
          <a:solidFill>
            <a:srgbClr val="F0EDE6"/>
          </a:solidFill>
          <a:ln/>
        </p:spPr>
      </p:sp>
      <p:sp>
        <p:nvSpPr>
          <p:cNvPr id="9" name="Text 6"/>
          <p:cNvSpPr/>
          <p:nvPr/>
        </p:nvSpPr>
        <p:spPr>
          <a:xfrm>
            <a:off x="4912162" y="3433882"/>
            <a:ext cx="3211235" cy="716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📅</a:t>
            </a:r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~9 meses de desarrollo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2162" y="428625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 cigoto implantado crece hasta ser un bebé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465683"/>
            <a:ext cx="7556421" cy="1314569"/>
          </a:xfrm>
          <a:prstGeom prst="roundRect">
            <a:avLst>
              <a:gd name="adj" fmla="val 2588"/>
            </a:avLst>
          </a:prstGeom>
          <a:solidFill>
            <a:srgbClr val="F0EDE6"/>
          </a:solidFill>
          <a:ln/>
        </p:spPr>
      </p:sp>
      <p:sp>
        <p:nvSpPr>
          <p:cNvPr id="12" name="Text 9"/>
          <p:cNvSpPr/>
          <p:nvPr/>
        </p:nvSpPr>
        <p:spPr>
          <a:xfrm>
            <a:off x="1020604" y="5692497"/>
            <a:ext cx="2893100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🌍</a:t>
            </a:r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Diversidad humana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0604" y="6190536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Cada combinación genética es única e irrepetible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012156"/>
            <a:ext cx="4205168" cy="4205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59981" y="2266236"/>
            <a:ext cx="60644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¿Qué es la Fecundación?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991" y="3237190"/>
            <a:ext cx="340162" cy="3401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97097" y="3230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Fusión de gametos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97097" y="3811310"/>
            <a:ext cx="326314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Espermatozoide + óvulo se unen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8741" y="3237190"/>
            <a:ext cx="340162" cy="3401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580846" y="3230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Nace el cigoto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580846" y="3811310"/>
            <a:ext cx="326326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primera célula del nuevo individuo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4991" y="4997768"/>
            <a:ext cx="340162" cy="3401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97097" y="4990743"/>
            <a:ext cx="38763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Base de la reproducción sexual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97097" y="5571887"/>
            <a:ext cx="75470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Proceso fundamental para la especie humana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77697"/>
            <a:ext cx="80301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Los Protagonistas: Los Gametos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740104"/>
            <a:ext cx="2411968" cy="24119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4355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Espermatozoide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2597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Gameto masculino, móvil. Porta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23 cromosomas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del padre.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2740104"/>
            <a:ext cx="2411968" cy="2411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4355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Óvulo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92597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Gameto femenino, grande y estático. Porta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23 cromosomas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de la madre.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740104"/>
            <a:ext cx="2411968" cy="24119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4355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Material Genético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92597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Juntos forman los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46 cromosomas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de un ser humano completo.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F0EDE6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7348" y="170021"/>
            <a:ext cx="5259705" cy="78895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988463"/>
            <a:ext cx="70407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El Viaje del Espermatozoide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793790" y="3037403"/>
            <a:ext cx="3664744" cy="1669852"/>
          </a:xfrm>
          <a:prstGeom prst="roundRect">
            <a:avLst>
              <a:gd name="adj" fmla="val 2038"/>
            </a:avLst>
          </a:prstGeom>
          <a:solidFill>
            <a:srgbClr val="F0EDE6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Millones parten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3754636"/>
            <a:ext cx="3211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Inician el recorrido tras la eyaculación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348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F0EDE6"/>
          </a:solidFill>
          <a:ln/>
        </p:spPr>
      </p:sp>
      <p:sp>
        <p:nvSpPr>
          <p:cNvPr id="9" name="Text 6"/>
          <p:cNvSpPr/>
          <p:nvPr/>
        </p:nvSpPr>
        <p:spPr>
          <a:xfrm>
            <a:off x="4912162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Solo miles llegan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2162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Alcanzan las trompas de Falopio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49340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</p:sp>
      <p:sp>
        <p:nvSpPr>
          <p:cNvPr id="12" name="Text 9"/>
          <p:cNvSpPr/>
          <p:nvPr/>
        </p:nvSpPr>
        <p:spPr>
          <a:xfrm>
            <a:off x="10206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Uno triunfa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06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 más apto penetra el óvulo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012156"/>
            <a:ext cx="4205168" cy="4205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59981" y="1863804"/>
            <a:ext cx="828413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El Encuentro en las Trompas de Falopio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559981" y="3508177"/>
            <a:ext cx="8284131" cy="1610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 óvulo, liberado en la ovulación, aguarda en la trompa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Los espermatozoides liberan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enzimas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para disolver la capa externa del óvulo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Un solo espermatozoide logra penetrar la membrana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5559981" y="5373529"/>
            <a:ext cx="8284131" cy="963811"/>
          </a:xfrm>
          <a:prstGeom prst="roundRect">
            <a:avLst>
              <a:gd name="adj" fmla="val 3530"/>
            </a:avLst>
          </a:prstGeom>
          <a:solidFill>
            <a:srgbClr val="C3EED6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795" y="5717619"/>
            <a:ext cx="283488" cy="2268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97097" y="5657017"/>
            <a:ext cx="73202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Este momento es el instante exacto de la fecundación.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4628" y="596146"/>
            <a:ext cx="6673929" cy="586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6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La Fusión: Formación del Cigoto</a:t>
            </a:r>
            <a:endParaRPr lang="en-US" sz="3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628" y="1494234"/>
            <a:ext cx="12961025" cy="568952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033324" y="5338833"/>
            <a:ext cx="2271939" cy="351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Penetración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3033324" y="5789788"/>
            <a:ext cx="2271939" cy="770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Espermatozoide entra; membrana se cierra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412230" y="5508137"/>
            <a:ext cx="2271939" cy="351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Cigoto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412230" y="5959092"/>
            <a:ext cx="2271939" cy="513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 forma con 46 cromosomas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41501" y="2090866"/>
            <a:ext cx="2271940" cy="351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Fusión nuclear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241501" y="2541821"/>
            <a:ext cx="2271940" cy="770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Los núcleos de ambos gametos se unen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34628" y="7358658"/>
            <a:ext cx="12961025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célula resultante es </a:t>
            </a:r>
            <a:pPr algn="l" indent="0" marL="0">
              <a:lnSpc>
                <a:spcPts val="2150"/>
              </a:lnSpc>
              <a:buNone/>
            </a:pPr>
            <a:r>
              <a:rPr lang="en-US" sz="14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diploide</a:t>
            </a:r>
            <a:pPr algn="l" indent="0" marL="0">
              <a:lnSpc>
                <a:spcPts val="21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: 23 cromosomas del padre + 23 de la madre = </a:t>
            </a:r>
            <a:pPr algn="l" indent="0" marL="0">
              <a:lnSpc>
                <a:spcPts val="2150"/>
              </a:lnSpc>
              <a:buNone/>
            </a:pPr>
            <a:r>
              <a:rPr lang="en-US" sz="14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46 cromosomas</a:t>
            </a:r>
            <a:pPr algn="l" indent="0" marL="0">
              <a:lnSpc>
                <a:spcPts val="21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 Una combinación genética completamente única.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407" y="620078"/>
            <a:ext cx="6845379" cy="697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La Fecundación Paso a Paso</a:t>
            </a:r>
            <a:endParaRPr lang="en-US" sz="43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407" y="1757363"/>
            <a:ext cx="10485120" cy="585216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07" y="1757363"/>
            <a:ext cx="1048512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F0EDE6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7348" y="170021"/>
            <a:ext cx="5259705" cy="78895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Primeras Divisiones Celulares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1048941" y="245078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</p:sp>
      <p:sp>
        <p:nvSpPr>
          <p:cNvPr id="6" name="Shape 3"/>
          <p:cNvSpPr/>
          <p:nvPr/>
        </p:nvSpPr>
        <p:spPr>
          <a:xfrm>
            <a:off x="1273612" y="269069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</p:sp>
      <p:sp>
        <p:nvSpPr>
          <p:cNvPr id="7" name="Shape 4"/>
          <p:cNvSpPr/>
          <p:nvPr/>
        </p:nvSpPr>
        <p:spPr>
          <a:xfrm>
            <a:off x="7937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8" name="Text 5"/>
          <p:cNvSpPr/>
          <p:nvPr/>
        </p:nvSpPr>
        <p:spPr>
          <a:xfrm>
            <a:off x="878860" y="24932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2183011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30 horas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2183011" y="301906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 células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273612" y="407550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</p:sp>
      <p:sp>
        <p:nvSpPr>
          <p:cNvPr id="12" name="Shape 9"/>
          <p:cNvSpPr/>
          <p:nvPr/>
        </p:nvSpPr>
        <p:spPr>
          <a:xfrm>
            <a:off x="7937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387810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2183011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72 horas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183011" y="440388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16 células — Mórula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273612" y="546032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</p:sp>
      <p:sp>
        <p:nvSpPr>
          <p:cNvPr id="17" name="Shape 14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8" name="Text 15"/>
          <p:cNvSpPr/>
          <p:nvPr/>
        </p:nvSpPr>
        <p:spPr>
          <a:xfrm>
            <a:off x="878860" y="526292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650" dirty="0"/>
          </a:p>
        </p:txBody>
      </p:sp>
      <p:sp>
        <p:nvSpPr>
          <p:cNvPr id="19" name="Text 16"/>
          <p:cNvSpPr/>
          <p:nvPr/>
        </p:nvSpPr>
        <p:spPr>
          <a:xfrm>
            <a:off x="2183011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~1 semana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2183011" y="578870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Blastocisto — viaja al útero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1273612" y="684514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</p:sp>
      <p:sp>
        <p:nvSpPr>
          <p:cNvPr id="22" name="Shape 19"/>
          <p:cNvSpPr/>
          <p:nvPr/>
        </p:nvSpPr>
        <p:spPr>
          <a:xfrm>
            <a:off x="7937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23" name="Text 20"/>
          <p:cNvSpPr/>
          <p:nvPr/>
        </p:nvSpPr>
        <p:spPr>
          <a:xfrm>
            <a:off x="878860" y="664773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</a:t>
            </a:r>
            <a:endParaRPr lang="en-US" sz="2650" dirty="0"/>
          </a:p>
        </p:txBody>
      </p:sp>
      <p:sp>
        <p:nvSpPr>
          <p:cNvPr id="24" name="Text 21"/>
          <p:cNvSpPr/>
          <p:nvPr/>
        </p:nvSpPr>
        <p:spPr>
          <a:xfrm>
            <a:off x="2183011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Implantación</a:t>
            </a:r>
            <a:endParaRPr lang="en-US" sz="2200" dirty="0"/>
          </a:p>
        </p:txBody>
      </p:sp>
      <p:sp>
        <p:nvSpPr>
          <p:cNvPr id="25" name="Text 22"/>
          <p:cNvSpPr/>
          <p:nvPr/>
        </p:nvSpPr>
        <p:spPr>
          <a:xfrm>
            <a:off x="2183011" y="717351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 fija en la pared uterina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012156"/>
            <a:ext cx="4205168" cy="4205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59981" y="19897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El Viaje del Cigoto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559981" y="2925366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Mientras se divide, el cigoto desciende por la trompa de Falopio hacia el útero.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5559981" y="3543419"/>
            <a:ext cx="2610088" cy="2667833"/>
          </a:xfrm>
          <a:prstGeom prst="roundRect">
            <a:avLst>
              <a:gd name="adj" fmla="val 1304"/>
            </a:avLst>
          </a:prstGeom>
          <a:solidFill>
            <a:srgbClr val="F0EDE6"/>
          </a:solidFill>
          <a:ln/>
        </p:spPr>
      </p:sp>
      <p:sp>
        <p:nvSpPr>
          <p:cNvPr id="6" name="Shape 3"/>
          <p:cNvSpPr/>
          <p:nvPr/>
        </p:nvSpPr>
        <p:spPr>
          <a:xfrm>
            <a:off x="5786795" y="377023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5F39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3961" y="3957280"/>
            <a:ext cx="306110" cy="30611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86795" y="4677489"/>
            <a:ext cx="21564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Mórula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786795" y="5258633"/>
            <a:ext cx="215646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16 células compactas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8396883" y="3543419"/>
            <a:ext cx="2610207" cy="2667833"/>
          </a:xfrm>
          <a:prstGeom prst="roundRect">
            <a:avLst>
              <a:gd name="adj" fmla="val 1304"/>
            </a:avLst>
          </a:prstGeom>
          <a:solidFill>
            <a:srgbClr val="F0EDE6"/>
          </a:solidFill>
          <a:ln/>
        </p:spPr>
      </p:sp>
      <p:sp>
        <p:nvSpPr>
          <p:cNvPr id="11" name="Shape 7"/>
          <p:cNvSpPr/>
          <p:nvPr/>
        </p:nvSpPr>
        <p:spPr>
          <a:xfrm>
            <a:off x="8623697" y="377023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5F39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0863" y="3957280"/>
            <a:ext cx="306110" cy="30611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623697" y="4677489"/>
            <a:ext cx="21565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Blastocisto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8623697" y="5258633"/>
            <a:ext cx="2156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Cavidad interna formada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1233904" y="3543419"/>
            <a:ext cx="2610207" cy="2667833"/>
          </a:xfrm>
          <a:prstGeom prst="roundRect">
            <a:avLst>
              <a:gd name="adj" fmla="val 1304"/>
            </a:avLst>
          </a:prstGeom>
          <a:solidFill>
            <a:srgbClr val="F0EDE6"/>
          </a:solidFill>
          <a:ln/>
        </p:spPr>
      </p:sp>
      <p:sp>
        <p:nvSpPr>
          <p:cNvPr id="16" name="Shape 11"/>
          <p:cNvSpPr/>
          <p:nvPr/>
        </p:nvSpPr>
        <p:spPr>
          <a:xfrm>
            <a:off x="11460718" y="377023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5F39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47884" y="3957280"/>
            <a:ext cx="306110" cy="30611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1460718" y="4677489"/>
            <a:ext cx="21565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Implantación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11460718" y="5258633"/>
            <a:ext cx="2156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Fijación en el endometrio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2026-04-21T15:51:38Z</dcterms:created>
  <dcterms:modified xsi:type="dcterms:W3CDTF">2026-04-21T15:51:38Z</dcterms:modified>
</cp:coreProperties>
</file>