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ice"/>
      <p:regular r:id="rId17"/>
    </p:embeddedFont>
    <p:embeddedFont>
      <p:font typeface="Alice"/>
      <p:regular r:id="rId18"/>
    </p:embeddedFont>
    <p:embeddedFont>
      <p:font typeface="Lora"/>
      <p:regular r:id="rId19"/>
    </p:embeddedFont>
    <p:embeddedFont>
      <p:font typeface="Lora"/>
      <p:regular r:id="rId20"/>
    </p:embeddedFont>
    <p:embeddedFont>
      <p:font typeface="Lora"/>
      <p:regular r:id="rId21"/>
    </p:embeddedFont>
    <p:embeddedFont>
      <p:font typeface="Lora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70009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 Salud Pública Frente a las Enfermedades Infectocontagiosas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51665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Una batalla constante por proteger a nuestras comunidades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821" y="582335"/>
            <a:ext cx="5298638" cy="70649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43744" y="524113"/>
            <a:ext cx="7829312" cy="1173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 Prevención Está en Nuestras Manos</a:t>
            </a:r>
            <a:endParaRPr lang="en-US" sz="3650" dirty="0"/>
          </a:p>
        </p:txBody>
      </p:sp>
      <p:sp>
        <p:nvSpPr>
          <p:cNvPr id="5" name="Shape 2"/>
          <p:cNvSpPr/>
          <p:nvPr/>
        </p:nvSpPr>
        <p:spPr>
          <a:xfrm>
            <a:off x="6143744" y="1931313"/>
            <a:ext cx="751284" cy="1127046"/>
          </a:xfrm>
          <a:prstGeom prst="roundRect">
            <a:avLst>
              <a:gd name="adj" fmla="val 360040"/>
            </a:avLst>
          </a:prstGeom>
          <a:solidFill>
            <a:srgbClr val="F0EDE6"/>
          </a:solidFill>
          <a:ln/>
        </p:spPr>
      </p:sp>
      <p:sp>
        <p:nvSpPr>
          <p:cNvPr id="6" name="Text 3"/>
          <p:cNvSpPr/>
          <p:nvPr/>
        </p:nvSpPr>
        <p:spPr>
          <a:xfrm>
            <a:off x="6378535" y="2318742"/>
            <a:ext cx="28170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50524" y="2119074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Infórmate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050524" y="2505789"/>
            <a:ext cx="6922532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Conoce las enfermedades y sus formas de prevención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6143744" y="3213854"/>
            <a:ext cx="751284" cy="1127046"/>
          </a:xfrm>
          <a:prstGeom prst="roundRect">
            <a:avLst>
              <a:gd name="adj" fmla="val 360040"/>
            </a:avLst>
          </a:prstGeom>
          <a:solidFill>
            <a:srgbClr val="F0EDE6"/>
          </a:solidFill>
          <a:ln/>
        </p:spPr>
      </p:sp>
      <p:sp>
        <p:nvSpPr>
          <p:cNvPr id="10" name="Text 7"/>
          <p:cNvSpPr/>
          <p:nvPr/>
        </p:nvSpPr>
        <p:spPr>
          <a:xfrm>
            <a:off x="6378535" y="3601283"/>
            <a:ext cx="28170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050524" y="3401616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Vacúnate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7050524" y="3788331"/>
            <a:ext cx="6922532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Sigue el calendario de vacunación de tu comunidad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143744" y="4496395"/>
            <a:ext cx="751284" cy="1127046"/>
          </a:xfrm>
          <a:prstGeom prst="roundRect">
            <a:avLst>
              <a:gd name="adj" fmla="val 360040"/>
            </a:avLst>
          </a:prstGeom>
          <a:solidFill>
            <a:srgbClr val="F0EDE6"/>
          </a:solidFill>
          <a:ln/>
        </p:spPr>
      </p:sp>
      <p:sp>
        <p:nvSpPr>
          <p:cNvPr id="14" name="Text 11"/>
          <p:cNvSpPr/>
          <p:nvPr/>
        </p:nvSpPr>
        <p:spPr>
          <a:xfrm>
            <a:off x="6378535" y="4883825"/>
            <a:ext cx="28170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50524" y="4684157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Cuida tu Higiene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7050524" y="5070872"/>
            <a:ext cx="6922532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Lávate las manos frecuente y correctamente</a:t>
            </a:r>
            <a:endParaRPr lang="en-US" sz="1450" dirty="0"/>
          </a:p>
        </p:txBody>
      </p:sp>
      <p:sp>
        <p:nvSpPr>
          <p:cNvPr id="17" name="Shape 14"/>
          <p:cNvSpPr/>
          <p:nvPr/>
        </p:nvSpPr>
        <p:spPr>
          <a:xfrm>
            <a:off x="6143744" y="5778937"/>
            <a:ext cx="751284" cy="1127046"/>
          </a:xfrm>
          <a:prstGeom prst="roundRect">
            <a:avLst>
              <a:gd name="adj" fmla="val 360040"/>
            </a:avLst>
          </a:prstGeom>
          <a:solidFill>
            <a:srgbClr val="F0EDE6"/>
          </a:solidFill>
          <a:ln/>
        </p:spPr>
      </p:sp>
      <p:sp>
        <p:nvSpPr>
          <p:cNvPr id="18" name="Text 15"/>
          <p:cNvSpPr/>
          <p:nvPr/>
        </p:nvSpPr>
        <p:spPr>
          <a:xfrm>
            <a:off x="6378535" y="6166366"/>
            <a:ext cx="28170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050524" y="5966698"/>
            <a:ext cx="234791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Sé Responsable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7050524" y="6353413"/>
            <a:ext cx="6922532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Evita propagar enfermedades y busca atención médica oportuna</a:t>
            </a:r>
            <a:endParaRPr lang="en-US" sz="1450" dirty="0"/>
          </a:p>
        </p:txBody>
      </p:sp>
      <p:sp>
        <p:nvSpPr>
          <p:cNvPr id="21" name="Text 18"/>
          <p:cNvSpPr/>
          <p:nvPr/>
        </p:nvSpPr>
        <p:spPr>
          <a:xfrm>
            <a:off x="6425446" y="7255788"/>
            <a:ext cx="7547610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Juntos, podemos construir un futuro más saludable.</a:t>
            </a:r>
            <a:endParaRPr lang="en-US" sz="1450" dirty="0"/>
          </a:p>
        </p:txBody>
      </p:sp>
      <p:sp>
        <p:nvSpPr>
          <p:cNvPr id="22" name="Shape 19"/>
          <p:cNvSpPr/>
          <p:nvPr/>
        </p:nvSpPr>
        <p:spPr>
          <a:xfrm>
            <a:off x="6143744" y="7080885"/>
            <a:ext cx="22860" cy="624483"/>
          </a:xfrm>
          <a:prstGeom prst="rect">
            <a:avLst/>
          </a:prstGeom>
          <a:solidFill>
            <a:srgbClr val="1B5F39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122158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Enemigo Invisible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021086"/>
            <a:ext cx="59745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¿Qué son las enfermedades infectocontagiosas?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793790" y="2715578"/>
            <a:ext cx="3664744" cy="2395657"/>
          </a:xfrm>
          <a:prstGeom prst="roundRect">
            <a:avLst>
              <a:gd name="adj" fmla="val 1420"/>
            </a:avLst>
          </a:prstGeom>
          <a:solidFill>
            <a:srgbClr val="F0EDE6"/>
          </a:solidFill>
          <a:ln/>
        </p:spPr>
      </p:sp>
      <p:sp>
        <p:nvSpPr>
          <p:cNvPr id="7" name="Text 4"/>
          <p:cNvSpPr/>
          <p:nvPr/>
        </p:nvSpPr>
        <p:spPr>
          <a:xfrm>
            <a:off x="1020604" y="29423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Definición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0604" y="3432810"/>
            <a:ext cx="3211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Alteraciones de la salud causadas por agentes patógenos: virus, bacterias, hongos y protozoos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685348" y="2715578"/>
            <a:ext cx="3664863" cy="2395657"/>
          </a:xfrm>
          <a:prstGeom prst="roundRect">
            <a:avLst>
              <a:gd name="adj" fmla="val 1420"/>
            </a:avLst>
          </a:prstGeom>
          <a:solidFill>
            <a:srgbClr val="F0EDE6"/>
          </a:solidFill>
          <a:ln/>
        </p:spPr>
      </p:sp>
      <p:sp>
        <p:nvSpPr>
          <p:cNvPr id="10" name="Text 7"/>
          <p:cNvSpPr/>
          <p:nvPr/>
        </p:nvSpPr>
        <p:spPr>
          <a:xfrm>
            <a:off x="4912162" y="29423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Transmisión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912162" y="3432810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Vías directas e indirectas: aire, agua, alimentos, vectores, contacto sexual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338048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F0EDE6"/>
          </a:solidFill>
          <a:ln/>
        </p:spPr>
      </p:sp>
      <p:sp>
        <p:nvSpPr>
          <p:cNvPr id="13" name="Text 10"/>
          <p:cNvSpPr/>
          <p:nvPr/>
        </p:nvSpPr>
        <p:spPr>
          <a:xfrm>
            <a:off x="1020604" y="5564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Impacto Global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020604" y="6055281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Millones de muertes anuales, especialmente en países en desarrollo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253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Los Agentes del Caos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36627"/>
            <a:ext cx="4205168" cy="42051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59981" y="2841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Bacterias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559981" y="3423047"/>
            <a:ext cx="828413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Organismos unicelulares con diversas formas (cocos, bacilos, espirilos). Pueden ser beneficiosas o causantes de enfermedades como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neumonía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y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tuberculosis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5559981" y="4823579"/>
            <a:ext cx="8284131" cy="16907"/>
          </a:xfrm>
          <a:prstGeom prst="rect">
            <a:avLst/>
          </a:prstGeom>
          <a:solidFill>
            <a:srgbClr val="2C2821">
              <a:alpha val="50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5559981" y="51523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Virus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5559981" y="5733455"/>
            <a:ext cx="82841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Partículas que necesitan un huésped para replicarse. Responsables de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gripe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VIH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y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COVID-19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685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Vías de Transmisión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699266"/>
            <a:ext cx="1767840" cy="17678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7505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Vía Aérea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241012"/>
            <a:ext cx="304800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Gotas expulsadas al toser o estornudar transportan patógenos a nuevos huéspedes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78" y="2699266"/>
            <a:ext cx="1767840" cy="176784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5278" y="47505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Agua y Alimentos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25278" y="5241012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Ingestión de agua o alimentos contaminados con agentes infecciosos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84" y="2699266"/>
            <a:ext cx="1767840" cy="176784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6884" y="47505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Vectores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56884" y="5241012"/>
            <a:ext cx="304811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Insectos como mosquitos y pulgas transmiten patógenos entre personas y animales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491" y="2699266"/>
            <a:ext cx="1767840" cy="176784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8491" y="47505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Contacto Directo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88491" y="5241012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Transmisión por contacto físico, fluidos corporales o superficies contaminadas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628" y="516493"/>
            <a:ext cx="5511998" cy="586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 Cadena de Transmisión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834628" y="1414582"/>
            <a:ext cx="1296102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Comprender cada eslabón es clave para romper el ciclo de infección.</a:t>
            </a:r>
            <a:endParaRPr lang="en-US" sz="1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628" y="1864162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28" y="1864162"/>
            <a:ext cx="1048512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7225" y="568166"/>
            <a:ext cx="5319951" cy="70932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2930" y="539710"/>
            <a:ext cx="5499735" cy="520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Las Armas de la Salud Pública</a:t>
            </a:r>
            <a:endParaRPr lang="en-US" sz="3250" dirty="0"/>
          </a:p>
        </p:txBody>
      </p:sp>
      <p:sp>
        <p:nvSpPr>
          <p:cNvPr id="5" name="Shape 2"/>
          <p:cNvSpPr/>
          <p:nvPr/>
        </p:nvSpPr>
        <p:spPr>
          <a:xfrm>
            <a:off x="582930" y="1243727"/>
            <a:ext cx="7978140" cy="1519833"/>
          </a:xfrm>
          <a:prstGeom prst="roundRect">
            <a:avLst>
              <a:gd name="adj" fmla="val 1644"/>
            </a:avLst>
          </a:prstGeom>
          <a:solidFill>
            <a:srgbClr val="F0EDE6"/>
          </a:solidFill>
          <a:ln/>
        </p:spPr>
      </p:sp>
      <p:sp>
        <p:nvSpPr>
          <p:cNvPr id="6" name="Shape 3"/>
          <p:cNvSpPr/>
          <p:nvPr/>
        </p:nvSpPr>
        <p:spPr>
          <a:xfrm>
            <a:off x="749498" y="1410295"/>
            <a:ext cx="499705" cy="499705"/>
          </a:xfrm>
          <a:prstGeom prst="roundRect">
            <a:avLst>
              <a:gd name="adj" fmla="val 18296966"/>
            </a:avLst>
          </a:prstGeom>
          <a:solidFill>
            <a:srgbClr val="1B5F39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897" y="1547693"/>
            <a:ext cx="224790" cy="224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9498" y="2032278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Vacunación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749498" y="2365891"/>
            <a:ext cx="7645003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Polio, difteria, sarampión, tétanos — la herramienta más poderosa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582930" y="2885837"/>
            <a:ext cx="7978140" cy="1519833"/>
          </a:xfrm>
          <a:prstGeom prst="roundRect">
            <a:avLst>
              <a:gd name="adj" fmla="val 1644"/>
            </a:avLst>
          </a:prstGeom>
          <a:solidFill>
            <a:srgbClr val="F0EDE6"/>
          </a:solidFill>
          <a:ln/>
        </p:spPr>
      </p:sp>
      <p:sp>
        <p:nvSpPr>
          <p:cNvPr id="11" name="Shape 7"/>
          <p:cNvSpPr/>
          <p:nvPr/>
        </p:nvSpPr>
        <p:spPr>
          <a:xfrm>
            <a:off x="749498" y="3052405"/>
            <a:ext cx="499705" cy="499705"/>
          </a:xfrm>
          <a:prstGeom prst="roundRect">
            <a:avLst>
              <a:gd name="adj" fmla="val 18296966"/>
            </a:avLst>
          </a:prstGeom>
          <a:solidFill>
            <a:srgbClr val="1B5F39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6897" y="3189803"/>
            <a:ext cx="224790" cy="22479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49498" y="3674388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Higiene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749498" y="4008001"/>
            <a:ext cx="7645003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Lavado de manos, agua potable y saneamiento básico</a:t>
            </a:r>
            <a:endParaRPr lang="en-US" sz="1300" dirty="0"/>
          </a:p>
        </p:txBody>
      </p:sp>
      <p:sp>
        <p:nvSpPr>
          <p:cNvPr id="15" name="Shape 10"/>
          <p:cNvSpPr/>
          <p:nvPr/>
        </p:nvSpPr>
        <p:spPr>
          <a:xfrm>
            <a:off x="582930" y="4527947"/>
            <a:ext cx="7978140" cy="1519833"/>
          </a:xfrm>
          <a:prstGeom prst="roundRect">
            <a:avLst>
              <a:gd name="adj" fmla="val 1644"/>
            </a:avLst>
          </a:prstGeom>
          <a:solidFill>
            <a:srgbClr val="F0EDE6"/>
          </a:solidFill>
          <a:ln/>
        </p:spPr>
      </p:sp>
      <p:sp>
        <p:nvSpPr>
          <p:cNvPr id="16" name="Shape 11"/>
          <p:cNvSpPr/>
          <p:nvPr/>
        </p:nvSpPr>
        <p:spPr>
          <a:xfrm>
            <a:off x="749498" y="4694515"/>
            <a:ext cx="499705" cy="499705"/>
          </a:xfrm>
          <a:prstGeom prst="roundRect">
            <a:avLst>
              <a:gd name="adj" fmla="val 18296966"/>
            </a:avLst>
          </a:prstGeom>
          <a:solidFill>
            <a:srgbClr val="1B5F39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897" y="4831913"/>
            <a:ext cx="224790" cy="22479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49498" y="5316498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Educación Sanitaria</a:t>
            </a:r>
            <a:endParaRPr lang="en-US" sz="1600" dirty="0"/>
          </a:p>
        </p:txBody>
      </p:sp>
      <p:sp>
        <p:nvSpPr>
          <p:cNvPr id="19" name="Text 13"/>
          <p:cNvSpPr/>
          <p:nvPr/>
        </p:nvSpPr>
        <p:spPr>
          <a:xfrm>
            <a:off x="749498" y="5650111"/>
            <a:ext cx="7645003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Concientización sobre prácticas seguras y conductas preventivas</a:t>
            </a:r>
            <a:endParaRPr lang="en-US" sz="1300" dirty="0"/>
          </a:p>
        </p:txBody>
      </p:sp>
      <p:sp>
        <p:nvSpPr>
          <p:cNvPr id="20" name="Shape 14"/>
          <p:cNvSpPr/>
          <p:nvPr/>
        </p:nvSpPr>
        <p:spPr>
          <a:xfrm>
            <a:off x="582930" y="6170057"/>
            <a:ext cx="7978140" cy="1519833"/>
          </a:xfrm>
          <a:prstGeom prst="roundRect">
            <a:avLst>
              <a:gd name="adj" fmla="val 1644"/>
            </a:avLst>
          </a:prstGeom>
          <a:solidFill>
            <a:srgbClr val="F0EDE6"/>
          </a:solidFill>
          <a:ln/>
        </p:spPr>
      </p:sp>
      <p:sp>
        <p:nvSpPr>
          <p:cNvPr id="21" name="Shape 15"/>
          <p:cNvSpPr/>
          <p:nvPr/>
        </p:nvSpPr>
        <p:spPr>
          <a:xfrm>
            <a:off x="749498" y="6336625"/>
            <a:ext cx="499705" cy="499705"/>
          </a:xfrm>
          <a:prstGeom prst="roundRect">
            <a:avLst>
              <a:gd name="adj" fmla="val 18296966"/>
            </a:avLst>
          </a:prstGeom>
          <a:solidFill>
            <a:srgbClr val="1B5F39"/>
          </a:solidFill>
          <a:ln/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6897" y="6474023"/>
            <a:ext cx="224790" cy="224790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49498" y="6958608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Control de Vectores</a:t>
            </a:r>
            <a:endParaRPr lang="en-US" sz="1600" dirty="0"/>
          </a:p>
        </p:txBody>
      </p:sp>
      <p:sp>
        <p:nvSpPr>
          <p:cNvPr id="24" name="Text 17"/>
          <p:cNvSpPr/>
          <p:nvPr/>
        </p:nvSpPr>
        <p:spPr>
          <a:xfrm>
            <a:off x="749498" y="7292221"/>
            <a:ext cx="7645003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Eliminación de mosquitos, pulgas y otros transmisores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12846" y="489466"/>
            <a:ext cx="4376499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Cómo Romper la Cadena</a:t>
            </a:r>
            <a:endParaRPr lang="en-US" sz="3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2846" y="1282065"/>
            <a:ext cx="5307687" cy="530768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846" y="1282065"/>
            <a:ext cx="5307687" cy="530768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17249" y="3543657"/>
            <a:ext cx="2341364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Interrumpir en cada etapa</a:t>
            </a: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7517249" y="3904774"/>
            <a:ext cx="5307687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Cada medida preventiva actúa sobre un eslabón específico de la cadena de transmisión.</a:t>
            </a:r>
            <a:endParaRPr lang="en-US" sz="1250" dirty="0"/>
          </a:p>
        </p:txBody>
      </p:sp>
      <p:sp>
        <p:nvSpPr>
          <p:cNvPr id="7" name="Shape 3"/>
          <p:cNvSpPr/>
          <p:nvPr/>
        </p:nvSpPr>
        <p:spPr>
          <a:xfrm>
            <a:off x="1812846" y="6841927"/>
            <a:ext cx="3593425" cy="898208"/>
          </a:xfrm>
          <a:prstGeom prst="roundRect">
            <a:avLst>
              <a:gd name="adj" fmla="val 12216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1789986" y="6841927"/>
            <a:ext cx="91440" cy="898208"/>
          </a:xfrm>
          <a:prstGeom prst="roundRect">
            <a:avLst>
              <a:gd name="adj" fmla="val 26163"/>
            </a:avLst>
          </a:prstGeom>
          <a:solidFill>
            <a:srgbClr val="1B5F39"/>
          </a:solidFill>
          <a:ln/>
        </p:spPr>
      </p:sp>
      <p:sp>
        <p:nvSpPr>
          <p:cNvPr id="9" name="Text 5"/>
          <p:cNvSpPr/>
          <p:nvPr/>
        </p:nvSpPr>
        <p:spPr>
          <a:xfrm>
            <a:off x="2063710" y="7024211"/>
            <a:ext cx="199358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Vacuna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2063710" y="7340560"/>
            <a:ext cx="3160276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Protege al huésped susceptible</a:t>
            </a:r>
            <a:endParaRPr lang="en-US" sz="1250" dirty="0"/>
          </a:p>
        </p:txBody>
      </p:sp>
      <p:sp>
        <p:nvSpPr>
          <p:cNvPr id="11" name="Shape 7"/>
          <p:cNvSpPr/>
          <p:nvPr/>
        </p:nvSpPr>
        <p:spPr>
          <a:xfrm>
            <a:off x="5518309" y="6841927"/>
            <a:ext cx="3593544" cy="898208"/>
          </a:xfrm>
          <a:prstGeom prst="roundRect">
            <a:avLst>
              <a:gd name="adj" fmla="val 12216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5495449" y="6841927"/>
            <a:ext cx="91440" cy="898208"/>
          </a:xfrm>
          <a:prstGeom prst="roundRect">
            <a:avLst>
              <a:gd name="adj" fmla="val 26163"/>
            </a:avLst>
          </a:prstGeom>
          <a:solidFill>
            <a:srgbClr val="1B5F39"/>
          </a:solidFill>
          <a:ln/>
        </p:spPr>
      </p:sp>
      <p:sp>
        <p:nvSpPr>
          <p:cNvPr id="13" name="Text 9"/>
          <p:cNvSpPr/>
          <p:nvPr/>
        </p:nvSpPr>
        <p:spPr>
          <a:xfrm>
            <a:off x="5769173" y="7024211"/>
            <a:ext cx="199358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Higiene</a:t>
            </a:r>
            <a:endParaRPr lang="en-US" sz="1550" dirty="0"/>
          </a:p>
        </p:txBody>
      </p:sp>
      <p:sp>
        <p:nvSpPr>
          <p:cNvPr id="14" name="Text 10"/>
          <p:cNvSpPr/>
          <p:nvPr/>
        </p:nvSpPr>
        <p:spPr>
          <a:xfrm>
            <a:off x="5769173" y="7340560"/>
            <a:ext cx="3160395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Bloquea puertas de entrada</a:t>
            </a:r>
            <a:endParaRPr lang="en-US" sz="1250" dirty="0"/>
          </a:p>
        </p:txBody>
      </p:sp>
      <p:sp>
        <p:nvSpPr>
          <p:cNvPr id="15" name="Shape 11"/>
          <p:cNvSpPr/>
          <p:nvPr/>
        </p:nvSpPr>
        <p:spPr>
          <a:xfrm>
            <a:off x="9223891" y="6841927"/>
            <a:ext cx="3593544" cy="898208"/>
          </a:xfrm>
          <a:prstGeom prst="roundRect">
            <a:avLst>
              <a:gd name="adj" fmla="val 12216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9201031" y="6841927"/>
            <a:ext cx="91440" cy="898208"/>
          </a:xfrm>
          <a:prstGeom prst="roundRect">
            <a:avLst>
              <a:gd name="adj" fmla="val 26163"/>
            </a:avLst>
          </a:prstGeom>
          <a:solidFill>
            <a:srgbClr val="1B5F39"/>
          </a:solidFill>
          <a:ln/>
        </p:spPr>
      </p:sp>
      <p:sp>
        <p:nvSpPr>
          <p:cNvPr id="17" name="Text 13"/>
          <p:cNvSpPr/>
          <p:nvPr/>
        </p:nvSpPr>
        <p:spPr>
          <a:xfrm>
            <a:off x="9474756" y="7024211"/>
            <a:ext cx="199358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Saneamiento</a:t>
            </a:r>
            <a:endParaRPr lang="en-US" sz="1550" dirty="0"/>
          </a:p>
        </p:txBody>
      </p:sp>
      <p:sp>
        <p:nvSpPr>
          <p:cNvPr id="18" name="Text 14"/>
          <p:cNvSpPr/>
          <p:nvPr/>
        </p:nvSpPr>
        <p:spPr>
          <a:xfrm>
            <a:off x="9474756" y="7340560"/>
            <a:ext cx="3160395" cy="217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Cierra vías de transmisión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2251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Casos Emblemáticos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184922"/>
            <a:ext cx="1205984" cy="7453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3262" y="3184922"/>
            <a:ext cx="26691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Peste Bubónica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83262" y="3675340"/>
            <a:ext cx="2669143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Transmitida por pulgas de roedores. Brotes históricos devastadores que diezmaron poblaciones enteras en Europa y Asia.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184922"/>
            <a:ext cx="1205984" cy="74533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25364" y="3184922"/>
            <a:ext cx="266914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Enfermedades de Transmisión Sexual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725364" y="4029670"/>
            <a:ext cx="266914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VIH, sífilis, gonorrea. Requieren educación, diagnóstico oportuno y acceso universal al tratamiento.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184922"/>
            <a:ext cx="1205984" cy="74533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167467" y="3184922"/>
            <a:ext cx="266914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Pandemias Recientes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167467" y="4029670"/>
            <a:ext cx="2669143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COVID-19 demostró la velocidad de propagación global y la urgencia de una respuesta internacional coordinada.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90568" y="475059"/>
            <a:ext cx="5486162" cy="509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Distribución Global del Riesgo</a:t>
            </a:r>
            <a:endParaRPr lang="en-US" sz="3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0568" y="1291947"/>
            <a:ext cx="5425678" cy="5425678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68" y="1291947"/>
            <a:ext cx="5425678" cy="542567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21535" y="3600569"/>
            <a:ext cx="2822972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Zonas de mayor vulnerabilidad</a:t>
            </a:r>
            <a:endParaRPr lang="en-US" sz="1600" dirty="0"/>
          </a:p>
        </p:txBody>
      </p:sp>
      <p:sp>
        <p:nvSpPr>
          <p:cNvPr id="6" name="Text 2"/>
          <p:cNvSpPr/>
          <p:nvPr/>
        </p:nvSpPr>
        <p:spPr>
          <a:xfrm>
            <a:off x="7521535" y="3972520"/>
            <a:ext cx="5425678" cy="4481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Las regiones con menor acceso a agua potable, vacunas y atención médica concentran la mayor carga de enfermedades infecciosas.</a:t>
            </a:r>
            <a:endParaRPr lang="en-US" sz="1250" dirty="0"/>
          </a:p>
        </p:txBody>
      </p:sp>
      <p:sp>
        <p:nvSpPr>
          <p:cNvPr id="7" name="Shape 3"/>
          <p:cNvSpPr/>
          <p:nvPr/>
        </p:nvSpPr>
        <p:spPr>
          <a:xfrm>
            <a:off x="1667708" y="6958370"/>
            <a:ext cx="45720" cy="818912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8" name="Text 4"/>
          <p:cNvSpPr/>
          <p:nvPr/>
        </p:nvSpPr>
        <p:spPr>
          <a:xfrm>
            <a:off x="1899285" y="6981230"/>
            <a:ext cx="2133005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América Latina y África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899285" y="7306270"/>
            <a:ext cx="3443288" cy="4481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Dengue, malaria, tuberculosis — alta prevalencia</a:t>
            </a:r>
            <a:endParaRPr lang="en-US" sz="1250" dirty="0"/>
          </a:p>
        </p:txBody>
      </p:sp>
      <p:sp>
        <p:nvSpPr>
          <p:cNvPr id="10" name="Shape 6"/>
          <p:cNvSpPr/>
          <p:nvPr/>
        </p:nvSpPr>
        <p:spPr>
          <a:xfrm>
            <a:off x="5466159" y="6958370"/>
            <a:ext cx="45720" cy="818912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1" name="Text 7"/>
          <p:cNvSpPr/>
          <p:nvPr/>
        </p:nvSpPr>
        <p:spPr>
          <a:xfrm>
            <a:off x="5697736" y="6981230"/>
            <a:ext cx="2037874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Asia del Sur y Sureste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5697736" y="7306270"/>
            <a:ext cx="3443407" cy="4481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Brotes de gripe aviar, cólera y enfermedades vectoriales</a:t>
            </a:r>
            <a:endParaRPr lang="en-US" sz="1250" dirty="0"/>
          </a:p>
        </p:txBody>
      </p:sp>
      <p:sp>
        <p:nvSpPr>
          <p:cNvPr id="13" name="Shape 9"/>
          <p:cNvSpPr/>
          <p:nvPr/>
        </p:nvSpPr>
        <p:spPr>
          <a:xfrm>
            <a:off x="9264729" y="6958370"/>
            <a:ext cx="45720" cy="818912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4" name="Text 10"/>
          <p:cNvSpPr/>
          <p:nvPr/>
        </p:nvSpPr>
        <p:spPr>
          <a:xfrm>
            <a:off x="9496306" y="6981230"/>
            <a:ext cx="2037874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Viajes Internacionales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9496306" y="7306270"/>
            <a:ext cx="3443407" cy="4481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Principal factor de diseminación global rápida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2026-04-25T18:31:39Z</dcterms:created>
  <dcterms:modified xsi:type="dcterms:W3CDTF">2026-04-25T18:31:39Z</dcterms:modified>
</cp:coreProperties>
</file>