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MuseoModerno Medium"/>
      <p:regular r:id="rId17"/>
    </p:embeddedFont>
    <p:embeddedFont>
      <p:font typeface="MuseoModerno Medium"/>
      <p:regular r:id="rId18"/>
    </p:embeddedFont>
    <p:embeddedFont>
      <p:font typeface="MuseoModerno Medium"/>
      <p:regular r:id="rId19"/>
    </p:embeddedFont>
    <p:embeddedFont>
      <p:font typeface="MuseoModerno Medium"/>
      <p:regular r:id="rId20"/>
    </p:embeddedFont>
    <p:embeddedFont>
      <p:font typeface="Source Sans 3"/>
      <p:regular r:id="rId21"/>
    </p:embeddedFont>
    <p:embeddedFont>
      <p:font typeface="Source Sans 3"/>
      <p:regular r:id="rId22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svg"/><Relationship Id="rId4" Type="http://schemas.openxmlformats.org/officeDocument/2006/relationships/image" Target="../media/image-2-4.png"/><Relationship Id="rId5" Type="http://schemas.openxmlformats.org/officeDocument/2006/relationships/image" Target="../media/image-2-5.svg"/><Relationship Id="rId6" Type="http://schemas.openxmlformats.org/officeDocument/2006/relationships/image" Target="../media/image-2-6.png"/><Relationship Id="rId7" Type="http://schemas.openxmlformats.org/officeDocument/2006/relationships/image" Target="../media/image-2-7.svg"/><Relationship Id="rId8" Type="http://schemas.openxmlformats.org/officeDocument/2006/relationships/slideLayout" Target="../slideLayouts/slideLayout3.xml"/><Relationship Id="rId9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5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8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svg"/><Relationship Id="rId4" Type="http://schemas.openxmlformats.org/officeDocument/2006/relationships/image" Target="../media/image-9-4.png"/><Relationship Id="rId5" Type="http://schemas.openxmlformats.org/officeDocument/2006/relationships/image" Target="../media/image-9-5.svg"/><Relationship Id="rId6" Type="http://schemas.openxmlformats.org/officeDocument/2006/relationships/image" Target="../media/image-9-6.png"/><Relationship Id="rId7" Type="http://schemas.openxmlformats.org/officeDocument/2006/relationships/image" Target="../media/image-9-7.svg"/><Relationship Id="rId8" Type="http://schemas.openxmlformats.org/officeDocument/2006/relationships/slideLayout" Target="../slideLayouts/slideLayout1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40602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Las Leyes de Mendel: El Padre de la Genética</a:t>
            </a:r>
            <a:endParaRPr lang="en-US" sz="4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99755"/>
            <a:ext cx="741783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¿Quién fue Gregor Mendel?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1948696"/>
            <a:ext cx="3664744" cy="2940010"/>
          </a:xfrm>
          <a:prstGeom prst="roundRect">
            <a:avLst>
              <a:gd name="adj" fmla="val 1157"/>
            </a:avLst>
          </a:prstGeom>
          <a:solidFill>
            <a:srgbClr val="F3EEE3"/>
          </a:solidFill>
          <a:ln/>
        </p:spPr>
      </p:sp>
      <p:sp>
        <p:nvSpPr>
          <p:cNvPr id="5" name="Shape 2"/>
          <p:cNvSpPr/>
          <p:nvPr/>
        </p:nvSpPr>
        <p:spPr>
          <a:xfrm>
            <a:off x="6507004" y="217551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325F7B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94170" y="2362557"/>
            <a:ext cx="306110" cy="30611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507004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Monje y Científico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6507004" y="3573185"/>
            <a:ext cx="3211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Nacido en 1822 en el Imperio Austríaco, combinó la fe con la ciencia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10171748" y="1948696"/>
            <a:ext cx="3664863" cy="2940010"/>
          </a:xfrm>
          <a:prstGeom prst="roundRect">
            <a:avLst>
              <a:gd name="adj" fmla="val 1157"/>
            </a:avLst>
          </a:prstGeom>
          <a:solidFill>
            <a:srgbClr val="F3EEE3"/>
          </a:solidFill>
          <a:ln/>
        </p:spPr>
      </p:sp>
      <p:sp>
        <p:nvSpPr>
          <p:cNvPr id="10" name="Shape 6"/>
          <p:cNvSpPr/>
          <p:nvPr/>
        </p:nvSpPr>
        <p:spPr>
          <a:xfrm>
            <a:off x="10398562" y="2175510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325F7B"/>
          </a:solidFill>
          <a:ln/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85728" y="2362557"/>
            <a:ext cx="306110" cy="30611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398562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Pionero Matemático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10398562" y="3573185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Aplicó estadística para estudiar la herencia biológica</a:t>
            </a:r>
            <a:endParaRPr lang="en-US" sz="1750" dirty="0"/>
          </a:p>
        </p:txBody>
      </p:sp>
      <p:sp>
        <p:nvSpPr>
          <p:cNvPr id="14" name="Shape 9"/>
          <p:cNvSpPr/>
          <p:nvPr/>
        </p:nvSpPr>
        <p:spPr>
          <a:xfrm>
            <a:off x="6280190" y="5115520"/>
            <a:ext cx="7556421" cy="2214205"/>
          </a:xfrm>
          <a:prstGeom prst="roundRect">
            <a:avLst>
              <a:gd name="adj" fmla="val 1537"/>
            </a:avLst>
          </a:prstGeom>
          <a:solidFill>
            <a:srgbClr val="F3EEE3"/>
          </a:solidFill>
          <a:ln/>
        </p:spPr>
      </p:sp>
      <p:sp>
        <p:nvSpPr>
          <p:cNvPr id="15" name="Shape 10"/>
          <p:cNvSpPr/>
          <p:nvPr/>
        </p:nvSpPr>
        <p:spPr>
          <a:xfrm>
            <a:off x="6507004" y="5342334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325F7B"/>
          </a:solidFill>
          <a:ln/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94170" y="5529382"/>
            <a:ext cx="306110" cy="30611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507004" y="624959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Genética Olvidada</a:t>
            </a:r>
            <a:endParaRPr lang="en-US" sz="2200" dirty="0"/>
          </a:p>
        </p:txBody>
      </p:sp>
      <p:sp>
        <p:nvSpPr>
          <p:cNvPr id="18" name="Text 12"/>
          <p:cNvSpPr/>
          <p:nvPr/>
        </p:nvSpPr>
        <p:spPr>
          <a:xfrm>
            <a:off x="6507004" y="6740009"/>
            <a:ext cx="71027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Sus descubrimientos de 1866 fueron ignorados por 30 años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0081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El Experimento Clave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1600319"/>
            <a:ext cx="34987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Las Plantas de Guisantes</a:t>
            </a:r>
            <a:endParaRPr lang="en-US" sz="22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90" y="2549962"/>
            <a:ext cx="8284131" cy="462367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638943" y="3272909"/>
            <a:ext cx="37974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7 Características Estudiadas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9638943" y="3854053"/>
            <a:ext cx="4205168" cy="16894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Color de flor (púrpura vs. blanco)</a:t>
            </a:r>
            <a:endParaRPr lang="en-US" sz="1750" dirty="0"/>
          </a:p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Altura (alto vs. enano)</a:t>
            </a:r>
            <a:endParaRPr lang="en-US" sz="1750" dirty="0"/>
          </a:p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Color de semilla (amarillo vs. verde)</a:t>
            </a:r>
            <a:endParaRPr lang="en-US" sz="1750" dirty="0"/>
          </a:p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Textura (lisa vs. rugosa)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9638943" y="5747623"/>
            <a:ext cx="420516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Cruzó plantas puras (homocigotas) para observar transmisión de rasgos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6122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Primera Ley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2060734"/>
            <a:ext cx="36781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Principio de la Uniformidad</a:t>
            </a:r>
            <a:endParaRPr lang="en-US" sz="22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90" y="2755225"/>
            <a:ext cx="1134070" cy="136088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2154674" y="29820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Parentales Puros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2154674" y="3472458"/>
            <a:ext cx="619553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Homocigotos dominante (AA) × recesivo (aa)</a:t>
            </a:r>
            <a:endParaRPr lang="en-US" sz="17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4116110"/>
            <a:ext cx="1134070" cy="136088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2154674" y="43429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Generación F1</a:t>
            </a:r>
            <a:endParaRPr lang="en-US" sz="2200" dirty="0"/>
          </a:p>
        </p:txBody>
      </p:sp>
      <p:sp>
        <p:nvSpPr>
          <p:cNvPr id="10" name="Text 5"/>
          <p:cNvSpPr/>
          <p:nvPr/>
        </p:nvSpPr>
        <p:spPr>
          <a:xfrm>
            <a:off x="2154674" y="4833342"/>
            <a:ext cx="619553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Todos heterocigotos (Aa) con fenotipo dominante</a:t>
            </a:r>
            <a:endParaRPr lang="en-US" sz="1750" dirty="0"/>
          </a:p>
        </p:txBody>
      </p:sp>
      <p:sp>
        <p:nvSpPr>
          <p:cNvPr id="11" name="Text 6"/>
          <p:cNvSpPr/>
          <p:nvPr/>
        </p:nvSpPr>
        <p:spPr>
          <a:xfrm>
            <a:off x="1133951" y="5987296"/>
            <a:ext cx="72162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"Al cruzar dos individuos de raza pura para un carácter, todos los descendientes de F1 son iguales"</a:t>
            </a:r>
            <a:endParaRPr lang="en-US" sz="1750" dirty="0"/>
          </a:p>
        </p:txBody>
      </p:sp>
      <p:sp>
        <p:nvSpPr>
          <p:cNvPr id="12" name="Shape 7"/>
          <p:cNvSpPr/>
          <p:nvPr/>
        </p:nvSpPr>
        <p:spPr>
          <a:xfrm>
            <a:off x="793790" y="5732145"/>
            <a:ext cx="30480" cy="1236107"/>
          </a:xfrm>
          <a:prstGeom prst="rect">
            <a:avLst/>
          </a:prstGeom>
          <a:solidFill>
            <a:srgbClr val="325F7B"/>
          </a:solidFill>
          <a:ln/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52019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Segunda Ley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2319695"/>
            <a:ext cx="364367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Principio de la Segregación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6280190" y="3014186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MuseoModerno Light" pitchFamily="34" charset="0"/>
                <a:ea typeface="MuseoModerno Light" pitchFamily="34" charset="-122"/>
                <a:cs typeface="MuseoModerno Light" pitchFamily="34" charset="-120"/>
              </a:rPr>
              <a:t>01</a:t>
            </a:r>
            <a:endParaRPr lang="en-US" sz="1750" dirty="0"/>
          </a:p>
        </p:txBody>
      </p:sp>
      <p:sp>
        <p:nvSpPr>
          <p:cNvPr id="6" name="Shape 3"/>
          <p:cNvSpPr/>
          <p:nvPr/>
        </p:nvSpPr>
        <p:spPr>
          <a:xfrm>
            <a:off x="6280190" y="3369231"/>
            <a:ext cx="3664744" cy="30480"/>
          </a:xfrm>
          <a:prstGeom prst="rect">
            <a:avLst/>
          </a:prstGeom>
          <a:solidFill>
            <a:srgbClr val="325F7B"/>
          </a:solidFill>
          <a:ln/>
        </p:spPr>
      </p:sp>
      <p:sp>
        <p:nvSpPr>
          <p:cNvPr id="7" name="Text 4"/>
          <p:cNvSpPr/>
          <p:nvPr/>
        </p:nvSpPr>
        <p:spPr>
          <a:xfrm>
            <a:off x="6280190" y="3543538"/>
            <a:ext cx="283606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Separación de Alelos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6280190" y="4033957"/>
            <a:ext cx="366474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Los dos alelos se separan durante formación de gametos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10171748" y="3014186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MuseoModerno Light" pitchFamily="34" charset="0"/>
                <a:ea typeface="MuseoModerno Light" pitchFamily="34" charset="-122"/>
                <a:cs typeface="MuseoModerno Light" pitchFamily="34" charset="-120"/>
              </a:rPr>
              <a:t>02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0171748" y="3369231"/>
            <a:ext cx="3664863" cy="30480"/>
          </a:xfrm>
          <a:prstGeom prst="rect">
            <a:avLst/>
          </a:prstGeom>
          <a:solidFill>
            <a:srgbClr val="325F7B"/>
          </a:solidFill>
          <a:ln/>
        </p:spPr>
      </p:sp>
      <p:sp>
        <p:nvSpPr>
          <p:cNvPr id="11" name="Text 8"/>
          <p:cNvSpPr/>
          <p:nvPr/>
        </p:nvSpPr>
        <p:spPr>
          <a:xfrm>
            <a:off x="10171748" y="35435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Gametos Haploides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171748" y="4033957"/>
            <a:ext cx="366486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Cada gameto recibe solo un alelo del gen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6280190" y="5156597"/>
            <a:ext cx="226814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MuseoModerno Light" pitchFamily="34" charset="0"/>
                <a:ea typeface="MuseoModerno Light" pitchFamily="34" charset="-122"/>
                <a:cs typeface="MuseoModerno Light" pitchFamily="34" charset="-120"/>
              </a:rPr>
              <a:t>03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6280190" y="5511641"/>
            <a:ext cx="7556421" cy="30480"/>
          </a:xfrm>
          <a:prstGeom prst="rect">
            <a:avLst/>
          </a:prstGeom>
          <a:solidFill>
            <a:srgbClr val="325F7B"/>
          </a:solidFill>
          <a:ln/>
        </p:spPr>
      </p:sp>
      <p:sp>
        <p:nvSpPr>
          <p:cNvPr id="15" name="Text 12"/>
          <p:cNvSpPr/>
          <p:nvPr/>
        </p:nvSpPr>
        <p:spPr>
          <a:xfrm>
            <a:off x="6280190" y="568594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Generación F2</a:t>
            </a:r>
            <a:endParaRPr lang="en-US" sz="2200" dirty="0"/>
          </a:p>
        </p:txBody>
      </p:sp>
      <p:sp>
        <p:nvSpPr>
          <p:cNvPr id="16" name="Text 13"/>
          <p:cNvSpPr/>
          <p:nvPr/>
        </p:nvSpPr>
        <p:spPr>
          <a:xfrm>
            <a:off x="6280190" y="6176367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Proporción 3:1 (dominante : recesivo)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0081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Tercera Ley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1600319"/>
            <a:ext cx="378904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Segregación Independiente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2867382"/>
            <a:ext cx="371129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Distribución Independiente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793790" y="3448526"/>
            <a:ext cx="420516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Los alelos de diferentes genes se distribuyen independientemente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44011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Cruce Dihíbrido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93790" y="4982289"/>
            <a:ext cx="420516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Estudio de dos características simultáneamente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59349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Proporción F2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793790" y="6516053"/>
            <a:ext cx="420516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9:3:3:1 fenotípica</a:t>
            </a:r>
            <a:endParaRPr lang="en-US" sz="1750" dirty="0"/>
          </a:p>
        </p:txBody>
      </p:sp>
      <p:pic>
        <p:nvPicPr>
          <p:cNvPr id="10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59981" y="2549962"/>
            <a:ext cx="8284131" cy="46236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77697"/>
            <a:ext cx="592836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Aplicaciones Prácticas</a:t>
            </a:r>
            <a:endParaRPr lang="en-US" sz="4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90" y="2740104"/>
            <a:ext cx="2411968" cy="241196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43556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Agricultura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925979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Mejora de cultivos con resistencia a enfermedades y mayor rendimiento</a:t>
            </a:r>
            <a:endParaRPr lang="en-US" sz="17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5893" y="2740104"/>
            <a:ext cx="2411968" cy="241196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35893" y="543556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Ganadería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35893" y="5925979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Selección de animales con características productivas deseables</a:t>
            </a:r>
            <a:endParaRPr lang="en-US" sz="17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995" y="2740104"/>
            <a:ext cx="2411968" cy="241196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677995" y="543556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Medicina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677995" y="5925979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Comprensión de enfermedades genéticas y asesoramiento familiar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2352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Más Allá de Mendel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2323028"/>
            <a:ext cx="296013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La Genética Moderna</a:t>
            </a:r>
            <a:endParaRPr lang="en-US" sz="2200" dirty="0"/>
          </a:p>
        </p:txBody>
      </p:sp>
      <p:sp>
        <p:nvSpPr>
          <p:cNvPr id="5" name="Shape 2"/>
          <p:cNvSpPr/>
          <p:nvPr/>
        </p:nvSpPr>
        <p:spPr>
          <a:xfrm>
            <a:off x="793790" y="3017520"/>
            <a:ext cx="3664744" cy="2093714"/>
          </a:xfrm>
          <a:prstGeom prst="roundRect">
            <a:avLst>
              <a:gd name="adj" fmla="val 1625"/>
            </a:avLst>
          </a:prstGeom>
          <a:solidFill>
            <a:srgbClr val="FFFCF5"/>
          </a:solidFill>
          <a:ln w="30480">
            <a:solidFill>
              <a:srgbClr val="D9D4C9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51084" y="3274814"/>
            <a:ext cx="30108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Conceptos Avanzados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51084" y="3765233"/>
            <a:ext cx="315015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Dominancia incompleta, codominancia, alelos múltiples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348" y="3017520"/>
            <a:ext cx="3664863" cy="2093714"/>
          </a:xfrm>
          <a:prstGeom prst="roundRect">
            <a:avLst>
              <a:gd name="adj" fmla="val 1625"/>
            </a:avLst>
          </a:prstGeom>
          <a:solidFill>
            <a:srgbClr val="FFFCF5"/>
          </a:solidFill>
          <a:ln w="30480">
            <a:solidFill>
              <a:srgbClr val="D9D4C9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942642" y="327481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Ligamiento Genético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4942642" y="3765233"/>
            <a:ext cx="315027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Genes cercanos en cromosomas no se segregan independientemente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793790" y="5338048"/>
            <a:ext cx="7556421" cy="1367909"/>
          </a:xfrm>
          <a:prstGeom prst="roundRect">
            <a:avLst>
              <a:gd name="adj" fmla="val 2487"/>
            </a:avLst>
          </a:prstGeom>
          <a:solidFill>
            <a:srgbClr val="FFFCF5"/>
          </a:solidFill>
          <a:ln w="30480">
            <a:solidFill>
              <a:srgbClr val="D9D4C9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51084" y="55953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Herencia Compleja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1051084" y="6085761"/>
            <a:ext cx="704183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Múltiples genes y factores ambientales influyen en rasgos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322189"/>
            <a:ext cx="574071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El Legado de Mendel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507004" y="2711291"/>
            <a:ext cx="226814" cy="1020604"/>
          </a:xfrm>
          <a:prstGeom prst="roundRect">
            <a:avLst>
              <a:gd name="adj" fmla="val 15001"/>
            </a:avLst>
          </a:prstGeom>
          <a:solidFill>
            <a:srgbClr val="F3EEE3"/>
          </a:solidFill>
          <a:ln/>
        </p:spPr>
      </p:sp>
      <p:sp>
        <p:nvSpPr>
          <p:cNvPr id="5" name="Shape 2"/>
          <p:cNvSpPr/>
          <p:nvPr/>
        </p:nvSpPr>
        <p:spPr>
          <a:xfrm>
            <a:off x="6280190" y="2562463"/>
            <a:ext cx="680442" cy="680442"/>
          </a:xfrm>
          <a:prstGeom prst="roundRect">
            <a:avLst>
              <a:gd name="adj" fmla="val 67192"/>
            </a:avLst>
          </a:prstGeom>
          <a:solidFill>
            <a:srgbClr val="F3EEE3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50330" y="2732603"/>
            <a:ext cx="340162" cy="34016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187446" y="2597944"/>
            <a:ext cx="28640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Pilares de la Biología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7187446" y="3088362"/>
            <a:ext cx="664916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Sus leyes fundamentan la comprensión de la herencia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6847165" y="4298990"/>
            <a:ext cx="226814" cy="1020604"/>
          </a:xfrm>
          <a:prstGeom prst="roundRect">
            <a:avLst>
              <a:gd name="adj" fmla="val 15001"/>
            </a:avLst>
          </a:prstGeom>
          <a:solidFill>
            <a:srgbClr val="F3EEE3"/>
          </a:solidFill>
          <a:ln/>
        </p:spPr>
      </p:sp>
      <p:sp>
        <p:nvSpPr>
          <p:cNvPr id="10" name="Shape 6"/>
          <p:cNvSpPr/>
          <p:nvPr/>
        </p:nvSpPr>
        <p:spPr>
          <a:xfrm>
            <a:off x="6620351" y="4150162"/>
            <a:ext cx="680442" cy="680442"/>
          </a:xfrm>
          <a:prstGeom prst="roundRect">
            <a:avLst>
              <a:gd name="adj" fmla="val 67192"/>
            </a:avLst>
          </a:prstGeom>
          <a:solidFill>
            <a:srgbClr val="F3EEE3"/>
          </a:solidFill>
          <a:ln/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90492" y="4320302"/>
            <a:ext cx="340162" cy="34016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527608" y="4185642"/>
            <a:ext cx="28927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Diversidad de la Vida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7527608" y="4676061"/>
            <a:ext cx="630900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Explica cómo se mantiene variación genética</a:t>
            </a:r>
            <a:endParaRPr lang="en-US" sz="1750" dirty="0"/>
          </a:p>
        </p:txBody>
      </p:sp>
      <p:sp>
        <p:nvSpPr>
          <p:cNvPr id="14" name="Shape 9"/>
          <p:cNvSpPr/>
          <p:nvPr/>
        </p:nvSpPr>
        <p:spPr>
          <a:xfrm>
            <a:off x="7187446" y="5886688"/>
            <a:ext cx="226814" cy="1020604"/>
          </a:xfrm>
          <a:prstGeom prst="roundRect">
            <a:avLst>
              <a:gd name="adj" fmla="val 15001"/>
            </a:avLst>
          </a:prstGeom>
          <a:solidFill>
            <a:srgbClr val="F3EEE3"/>
          </a:solidFill>
          <a:ln/>
        </p:spPr>
      </p:sp>
      <p:sp>
        <p:nvSpPr>
          <p:cNvPr id="15" name="Shape 10"/>
          <p:cNvSpPr/>
          <p:nvPr/>
        </p:nvSpPr>
        <p:spPr>
          <a:xfrm>
            <a:off x="6960632" y="5737860"/>
            <a:ext cx="680442" cy="680442"/>
          </a:xfrm>
          <a:prstGeom prst="roundRect">
            <a:avLst>
              <a:gd name="adj" fmla="val 67192"/>
            </a:avLst>
          </a:prstGeom>
          <a:solidFill>
            <a:srgbClr val="F3EEE3"/>
          </a:solidFill>
          <a:ln/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30772" y="5908000"/>
            <a:ext cx="340162" cy="340162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867888" y="57733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Revolución Continua</a:t>
            </a:r>
            <a:endParaRPr lang="en-US" sz="2200" dirty="0"/>
          </a:p>
        </p:txBody>
      </p:sp>
      <p:sp>
        <p:nvSpPr>
          <p:cNvPr id="18" name="Text 12"/>
          <p:cNvSpPr/>
          <p:nvPr/>
        </p:nvSpPr>
        <p:spPr>
          <a:xfrm>
            <a:off x="7867888" y="6263759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2B415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Medicina, agricultura y evolución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760351"/>
            <a:ext cx="670845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Preguntas y Respuestas</a:t>
            </a:r>
            <a:endParaRPr lang="en-US" sz="4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2026-04-04T00:40:05Z</dcterms:created>
  <dcterms:modified xsi:type="dcterms:W3CDTF">2026-04-04T00:40:05Z</dcterms:modified>
</cp:coreProperties>
</file>