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4630400" cy="8229600"/>
  <p:notesSz cx="8229600" cy="14630400"/>
  <p:embeddedFontLst>
    <p:embeddedFont>
      <p:font typeface="Lora"/>
      <p:regular r:id="rId17"/>
    </p:embeddedFont>
    <p:embeddedFont>
      <p:font typeface="Lora"/>
      <p:regular r:id="rId18"/>
    </p:embeddedFont>
    <p:embeddedFont>
      <p:font typeface="Lora"/>
      <p:regular r:id="rId19"/>
    </p:embeddedFont>
    <p:embeddedFont>
      <p:font typeface="Lora"/>
      <p:regular r:id="rId20"/>
    </p:embeddedFont>
    <p:embeddedFont>
      <p:font typeface="Source Sans 3"/>
      <p:regular r:id="rId21"/>
    </p:embeddedFont>
    <p:embeddedFont>
      <p:font typeface="Source Sans 3"/>
      <p:regular r:id="rId22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Relationship Id="rId18" Type="http://schemas.openxmlformats.org/officeDocument/2006/relationships/font" Target="fonts/font2.fntdata"/><Relationship Id="rId19" Type="http://schemas.openxmlformats.org/officeDocument/2006/relationships/font" Target="fonts/font3.fntdata"/><Relationship Id="rId20" Type="http://schemas.openxmlformats.org/officeDocument/2006/relationships/font" Target="fonts/font4.fntdata"/><Relationship Id="rId21" Type="http://schemas.openxmlformats.org/officeDocument/2006/relationships/font" Target="fonts/font5.fntdata"/><Relationship Id="rId22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0-1.pn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1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svg"/><Relationship Id="rId4" Type="http://schemas.openxmlformats.org/officeDocument/2006/relationships/image" Target="../media/image-3-4.png"/><Relationship Id="rId5" Type="http://schemas.openxmlformats.org/officeDocument/2006/relationships/image" Target="../media/image-3-5.sv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8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svg"/><Relationship Id="rId4" Type="http://schemas.openxmlformats.org/officeDocument/2006/relationships/image" Target="../media/image-9-4.png"/><Relationship Id="rId5" Type="http://schemas.openxmlformats.org/officeDocument/2006/relationships/image" Target="../media/image-9-5.svg"/><Relationship Id="rId6" Type="http://schemas.openxmlformats.org/officeDocument/2006/relationships/image" Target="../media/image-9-6.png"/><Relationship Id="rId7" Type="http://schemas.openxmlformats.org/officeDocument/2006/relationships/image" Target="../media/image-9-7.svg"/><Relationship Id="rId8" Type="http://schemas.openxmlformats.org/officeDocument/2006/relationships/slideLayout" Target="../slideLayouts/slideLayout10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2848213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Los Genes y la Herencia: El Código de la Vida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837724" y="4615220"/>
            <a:ext cx="746855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Descubre cómo la información genética define quiénes somos y cómo se transmite a través de generaciones</a:t>
            </a:r>
            <a:endParaRPr lang="en-US" sz="1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1021199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¿Qué es la Herencia?</a:t>
            </a:r>
            <a:endParaRPr lang="en-US" sz="4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7724" y="2353389"/>
            <a:ext cx="8216265" cy="458581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645491" y="2989778"/>
            <a:ext cx="4047768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Transmisión de Características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9645491" y="3581043"/>
            <a:ext cx="4154686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La herencia es la transmisión de características de padres a hijos a través del ADN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645491" y="496943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Codificado en el ADN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9645491" y="5560695"/>
            <a:ext cx="4154686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Estas características están codificadas en nuestra molécula de ADN</a:t>
            </a:r>
            <a:endParaRPr lang="en-US" sz="1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797004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El ADN: La Molécula de la Vida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837724" y="2564011"/>
            <a:ext cx="7468553" cy="2314575"/>
          </a:xfrm>
          <a:prstGeom prst="roundRect">
            <a:avLst>
              <a:gd name="adj" fmla="val 1551"/>
            </a:avLst>
          </a:prstGeom>
          <a:solidFill>
            <a:srgbClr val="F3E7D4"/>
          </a:solidFill>
          <a:ln/>
        </p:spPr>
      </p:sp>
      <p:sp>
        <p:nvSpPr>
          <p:cNvPr id="5" name="Shape 2"/>
          <p:cNvSpPr/>
          <p:nvPr/>
        </p:nvSpPr>
        <p:spPr>
          <a:xfrm>
            <a:off x="1077039" y="2803327"/>
            <a:ext cx="718066" cy="718066"/>
          </a:xfrm>
          <a:prstGeom prst="roundRect">
            <a:avLst>
              <a:gd name="adj" fmla="val 12732932"/>
            </a:avLst>
          </a:prstGeom>
          <a:solidFill>
            <a:srgbClr val="38512F"/>
          </a:solidFill>
          <a:ln/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4445" y="3000732"/>
            <a:ext cx="323136" cy="32313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77039" y="376070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ADN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1077039" y="4256246"/>
            <a:ext cx="6989921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Ácido Desoxirribonucleico - contiene la información genética</a:t>
            </a:r>
            <a:endParaRPr lang="en-US" sz="1850" dirty="0"/>
          </a:p>
        </p:txBody>
      </p:sp>
      <p:sp>
        <p:nvSpPr>
          <p:cNvPr id="9" name="Shape 5"/>
          <p:cNvSpPr/>
          <p:nvPr/>
        </p:nvSpPr>
        <p:spPr>
          <a:xfrm>
            <a:off x="837724" y="5117902"/>
            <a:ext cx="7468553" cy="2314575"/>
          </a:xfrm>
          <a:prstGeom prst="roundRect">
            <a:avLst>
              <a:gd name="adj" fmla="val 1551"/>
            </a:avLst>
          </a:prstGeom>
          <a:solidFill>
            <a:srgbClr val="F3E7D4"/>
          </a:solidFill>
          <a:ln/>
        </p:spPr>
      </p:sp>
      <p:sp>
        <p:nvSpPr>
          <p:cNvPr id="10" name="Shape 6"/>
          <p:cNvSpPr/>
          <p:nvPr/>
        </p:nvSpPr>
        <p:spPr>
          <a:xfrm>
            <a:off x="1077039" y="5357217"/>
            <a:ext cx="718066" cy="718066"/>
          </a:xfrm>
          <a:prstGeom prst="roundRect">
            <a:avLst>
              <a:gd name="adj" fmla="val 12732932"/>
            </a:avLst>
          </a:prstGeom>
          <a:solidFill>
            <a:srgbClr val="38512F"/>
          </a:solidFill>
          <a:ln/>
        </p:spPr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74445" y="5554623"/>
            <a:ext cx="323136" cy="32313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077039" y="6314599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Doble Hélice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1077039" y="6810137"/>
            <a:ext cx="6989921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Estructura característica que se encuentra en el núcleo celular</a:t>
            </a:r>
            <a:endParaRPr lang="en-US" sz="1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1021199"/>
            <a:ext cx="10383083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Los Genes: Las Unidades de la Herencia</a:t>
            </a:r>
            <a:endParaRPr lang="en-US" sz="4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7724" y="2353389"/>
            <a:ext cx="8216265" cy="458581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645491" y="298977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Segmentos de ADN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9645491" y="3581043"/>
            <a:ext cx="4154686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Los genes son segmentos de ADN que determinan un rasgo específico como el color de ojos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645491" y="496943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Miles de Genes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9645491" y="5560695"/>
            <a:ext cx="4154686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Cada persona tiene miles de genes que definen su característica únicas</a:t>
            </a:r>
            <a:endParaRPr lang="en-US" sz="1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1021199"/>
            <a:ext cx="10281761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Gregor Mendel: El Padre de la Genética</a:t>
            </a:r>
            <a:endParaRPr lang="en-US" sz="4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7724" y="2353389"/>
            <a:ext cx="8216265" cy="458581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645491" y="318123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Monje Austriaco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9645491" y="3772495"/>
            <a:ext cx="4154686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Realizó experimentos pioneros con guisantes en el siglo XIX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645491" y="4777859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Base de la Genética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9645491" y="5369123"/>
            <a:ext cx="4154686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Sentó las bases de la genética moderna con sus leyes fundamentales</a:t>
            </a:r>
            <a:endParaRPr lang="en-US" sz="1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2278975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Las Leyes de Mendel</a:t>
            </a:r>
            <a:endParaRPr lang="en-US" sz="4400" dirty="0"/>
          </a:p>
        </p:txBody>
      </p:sp>
      <p:sp>
        <p:nvSpPr>
          <p:cNvPr id="3" name="Shape 1"/>
          <p:cNvSpPr/>
          <p:nvPr/>
        </p:nvSpPr>
        <p:spPr>
          <a:xfrm>
            <a:off x="837724" y="3820716"/>
            <a:ext cx="4158734" cy="2129790"/>
          </a:xfrm>
          <a:prstGeom prst="roundRect">
            <a:avLst>
              <a:gd name="adj" fmla="val 6869"/>
            </a:avLst>
          </a:prstGeom>
          <a:solidFill>
            <a:srgbClr val="FEF5E7"/>
          </a:solidFill>
          <a:ln/>
        </p:spPr>
      </p:sp>
      <p:sp>
        <p:nvSpPr>
          <p:cNvPr id="4" name="Shape 2"/>
          <p:cNvSpPr/>
          <p:nvPr/>
        </p:nvSpPr>
        <p:spPr>
          <a:xfrm>
            <a:off x="837724" y="3790236"/>
            <a:ext cx="4158734" cy="121920"/>
          </a:xfrm>
          <a:prstGeom prst="roundRect">
            <a:avLst>
              <a:gd name="adj" fmla="val 29451"/>
            </a:avLst>
          </a:prstGeom>
          <a:solidFill>
            <a:srgbClr val="38512F"/>
          </a:solidFill>
          <a:ln/>
        </p:spPr>
      </p:sp>
      <p:sp>
        <p:nvSpPr>
          <p:cNvPr id="5" name="Shape 3"/>
          <p:cNvSpPr/>
          <p:nvPr/>
        </p:nvSpPr>
        <p:spPr>
          <a:xfrm>
            <a:off x="2557998" y="3461742"/>
            <a:ext cx="718066" cy="718066"/>
          </a:xfrm>
          <a:prstGeom prst="roundRect">
            <a:avLst>
              <a:gd name="adj" fmla="val 127342"/>
            </a:avLst>
          </a:prstGeom>
          <a:solidFill>
            <a:srgbClr val="38512F"/>
          </a:solidFill>
          <a:ln/>
        </p:spPr>
      </p:sp>
      <p:sp>
        <p:nvSpPr>
          <p:cNvPr id="6" name="Text 4"/>
          <p:cNvSpPr/>
          <p:nvPr/>
        </p:nvSpPr>
        <p:spPr>
          <a:xfrm>
            <a:off x="2773382" y="3641288"/>
            <a:ext cx="287179" cy="3589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600"/>
              </a:lnSpc>
              <a:buNone/>
            </a:pPr>
            <a:r>
              <a:rPr lang="en-US" sz="225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1</a:t>
            </a:r>
            <a:endParaRPr lang="en-US" sz="2250" dirty="0"/>
          </a:p>
        </p:txBody>
      </p:sp>
      <p:sp>
        <p:nvSpPr>
          <p:cNvPr id="7" name="Text 5"/>
          <p:cNvSpPr/>
          <p:nvPr/>
        </p:nvSpPr>
        <p:spPr>
          <a:xfrm>
            <a:off x="1107519" y="4419124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Ley de Uniformidad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107519" y="4914662"/>
            <a:ext cx="361914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Al cruzar dos razas puras, los descendientes son idénticos</a:t>
            </a:r>
            <a:endParaRPr lang="en-US" sz="1850" dirty="0"/>
          </a:p>
        </p:txBody>
      </p:sp>
      <p:sp>
        <p:nvSpPr>
          <p:cNvPr id="9" name="Shape 7"/>
          <p:cNvSpPr/>
          <p:nvPr/>
        </p:nvSpPr>
        <p:spPr>
          <a:xfrm>
            <a:off x="5235773" y="3820716"/>
            <a:ext cx="4158734" cy="2129790"/>
          </a:xfrm>
          <a:prstGeom prst="roundRect">
            <a:avLst>
              <a:gd name="adj" fmla="val 6869"/>
            </a:avLst>
          </a:prstGeom>
          <a:solidFill>
            <a:srgbClr val="FEF5E7"/>
          </a:solidFill>
          <a:ln/>
        </p:spPr>
      </p:sp>
      <p:sp>
        <p:nvSpPr>
          <p:cNvPr id="10" name="Shape 8"/>
          <p:cNvSpPr/>
          <p:nvPr/>
        </p:nvSpPr>
        <p:spPr>
          <a:xfrm>
            <a:off x="5235773" y="3790236"/>
            <a:ext cx="4158734" cy="121920"/>
          </a:xfrm>
          <a:prstGeom prst="roundRect">
            <a:avLst>
              <a:gd name="adj" fmla="val 29451"/>
            </a:avLst>
          </a:prstGeom>
          <a:solidFill>
            <a:srgbClr val="38512F"/>
          </a:solidFill>
          <a:ln/>
        </p:spPr>
      </p:sp>
      <p:sp>
        <p:nvSpPr>
          <p:cNvPr id="11" name="Shape 9"/>
          <p:cNvSpPr/>
          <p:nvPr/>
        </p:nvSpPr>
        <p:spPr>
          <a:xfrm>
            <a:off x="6956048" y="3461742"/>
            <a:ext cx="718066" cy="718066"/>
          </a:xfrm>
          <a:prstGeom prst="roundRect">
            <a:avLst>
              <a:gd name="adj" fmla="val 127342"/>
            </a:avLst>
          </a:prstGeom>
          <a:solidFill>
            <a:srgbClr val="38512F"/>
          </a:solidFill>
          <a:ln/>
        </p:spPr>
      </p:sp>
      <p:sp>
        <p:nvSpPr>
          <p:cNvPr id="12" name="Text 10"/>
          <p:cNvSpPr/>
          <p:nvPr/>
        </p:nvSpPr>
        <p:spPr>
          <a:xfrm>
            <a:off x="7171432" y="3641288"/>
            <a:ext cx="287179" cy="3589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600"/>
              </a:lnSpc>
              <a:buNone/>
            </a:pPr>
            <a:r>
              <a:rPr lang="en-US" sz="225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2</a:t>
            </a:r>
            <a:endParaRPr lang="en-US" sz="2250" dirty="0"/>
          </a:p>
        </p:txBody>
      </p:sp>
      <p:sp>
        <p:nvSpPr>
          <p:cNvPr id="13" name="Text 11"/>
          <p:cNvSpPr/>
          <p:nvPr/>
        </p:nvSpPr>
        <p:spPr>
          <a:xfrm>
            <a:off x="5505569" y="4419124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Ley de Segregación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5505569" y="4914662"/>
            <a:ext cx="361914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Los caracteres recesivos reaparecen en la segunda generación</a:t>
            </a:r>
            <a:endParaRPr lang="en-US" sz="1850" dirty="0"/>
          </a:p>
        </p:txBody>
      </p:sp>
      <p:sp>
        <p:nvSpPr>
          <p:cNvPr id="15" name="Shape 13"/>
          <p:cNvSpPr/>
          <p:nvPr/>
        </p:nvSpPr>
        <p:spPr>
          <a:xfrm>
            <a:off x="9633823" y="3820716"/>
            <a:ext cx="4158853" cy="2129790"/>
          </a:xfrm>
          <a:prstGeom prst="roundRect">
            <a:avLst>
              <a:gd name="adj" fmla="val 6869"/>
            </a:avLst>
          </a:prstGeom>
          <a:solidFill>
            <a:srgbClr val="FEF5E7"/>
          </a:solidFill>
          <a:ln/>
        </p:spPr>
      </p:sp>
      <p:sp>
        <p:nvSpPr>
          <p:cNvPr id="16" name="Shape 14"/>
          <p:cNvSpPr/>
          <p:nvPr/>
        </p:nvSpPr>
        <p:spPr>
          <a:xfrm>
            <a:off x="9633823" y="3790236"/>
            <a:ext cx="4158853" cy="121920"/>
          </a:xfrm>
          <a:prstGeom prst="roundRect">
            <a:avLst>
              <a:gd name="adj" fmla="val 29451"/>
            </a:avLst>
          </a:prstGeom>
          <a:solidFill>
            <a:srgbClr val="38512F"/>
          </a:solidFill>
          <a:ln/>
        </p:spPr>
      </p:sp>
      <p:sp>
        <p:nvSpPr>
          <p:cNvPr id="17" name="Shape 15"/>
          <p:cNvSpPr/>
          <p:nvPr/>
        </p:nvSpPr>
        <p:spPr>
          <a:xfrm>
            <a:off x="11354217" y="3461742"/>
            <a:ext cx="718066" cy="718066"/>
          </a:xfrm>
          <a:prstGeom prst="roundRect">
            <a:avLst>
              <a:gd name="adj" fmla="val 127342"/>
            </a:avLst>
          </a:prstGeom>
          <a:solidFill>
            <a:srgbClr val="38512F"/>
          </a:solidFill>
          <a:ln/>
        </p:spPr>
      </p:sp>
      <p:sp>
        <p:nvSpPr>
          <p:cNvPr id="18" name="Text 16"/>
          <p:cNvSpPr/>
          <p:nvPr/>
        </p:nvSpPr>
        <p:spPr>
          <a:xfrm>
            <a:off x="11569601" y="3641288"/>
            <a:ext cx="287179" cy="3589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600"/>
              </a:lnSpc>
              <a:buNone/>
            </a:pPr>
            <a:r>
              <a:rPr lang="en-US" sz="225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3</a:t>
            </a:r>
            <a:endParaRPr lang="en-US" sz="2250" dirty="0"/>
          </a:p>
        </p:txBody>
      </p:sp>
      <p:sp>
        <p:nvSpPr>
          <p:cNvPr id="19" name="Text 17"/>
          <p:cNvSpPr/>
          <p:nvPr/>
        </p:nvSpPr>
        <p:spPr>
          <a:xfrm>
            <a:off x="9903619" y="4419124"/>
            <a:ext cx="2872383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Ley de Independencia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9903619" y="4914662"/>
            <a:ext cx="3619262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La herencia de un carácter no afecta a la de otro</a:t>
            </a:r>
            <a:endParaRPr lang="en-US" sz="1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1843087"/>
            <a:ext cx="574548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Genotipo vs. Fenotipo</a:t>
            </a:r>
            <a:endParaRPr lang="en-US" sz="44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124" y="2906078"/>
            <a:ext cx="1196816" cy="174021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60256" y="314539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Genotipo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760256" y="3640931"/>
            <a:ext cx="603242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La información genética completa de un individuo (ej. AA, Aa, aa)</a:t>
            </a:r>
            <a:endParaRPr lang="en-US" sz="18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124" y="4646295"/>
            <a:ext cx="1196816" cy="174021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760256" y="488561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Fenotipo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7760256" y="5381149"/>
            <a:ext cx="603242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Las características observables de un individuo (ej. ojos azules, cabello liso)</a:t>
            </a:r>
            <a:endParaRPr lang="en-US" sz="1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1754386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Alelos Dominantes y Recesivos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6324124" y="3521393"/>
            <a:ext cx="7468553" cy="1357193"/>
          </a:xfrm>
          <a:prstGeom prst="roundRect">
            <a:avLst>
              <a:gd name="adj" fmla="val 2646"/>
            </a:avLst>
          </a:prstGeom>
          <a:solidFill>
            <a:srgbClr val="F3E7D4"/>
          </a:solidFill>
          <a:ln/>
        </p:spPr>
      </p:sp>
      <p:sp>
        <p:nvSpPr>
          <p:cNvPr id="5" name="Text 2"/>
          <p:cNvSpPr/>
          <p:nvPr/>
        </p:nvSpPr>
        <p:spPr>
          <a:xfrm>
            <a:off x="6563439" y="376070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Alelo Dominante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63439" y="4256246"/>
            <a:ext cx="6989921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Se expresa incluso si solo hay una copia (ej. ojos marrones)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6324124" y="5117902"/>
            <a:ext cx="7468553" cy="1357193"/>
          </a:xfrm>
          <a:prstGeom prst="roundRect">
            <a:avLst>
              <a:gd name="adj" fmla="val 2646"/>
            </a:avLst>
          </a:prstGeom>
          <a:solidFill>
            <a:srgbClr val="F3E7D4"/>
          </a:solidFill>
          <a:ln/>
        </p:spPr>
      </p:sp>
      <p:sp>
        <p:nvSpPr>
          <p:cNvPr id="8" name="Text 5"/>
          <p:cNvSpPr/>
          <p:nvPr/>
        </p:nvSpPr>
        <p:spPr>
          <a:xfrm>
            <a:off x="6563439" y="5357217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Alelo Recesivo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6563439" y="5852755"/>
            <a:ext cx="6989921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Solo se expresa si hay dos copias (ej. ojos azules)</a:t>
            </a:r>
            <a:endParaRPr lang="en-US" sz="1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1243132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La Genética Hoy: Más Allá de Mendel</a:t>
            </a:r>
            <a:endParaRPr lang="en-US" sz="44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24124" y="3010138"/>
            <a:ext cx="598408" cy="59840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221736" y="3010138"/>
            <a:ext cx="3256597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Enfermedades Genéticas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221736" y="3505676"/>
            <a:ext cx="6570940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Estudio de la complejidad de la herencia y condiciones hereditarias</a:t>
            </a:r>
            <a:endParaRPr lang="en-US" sz="18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24124" y="4750475"/>
            <a:ext cx="598408" cy="59840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221736" y="475047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Biotecnología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7221736" y="5246013"/>
            <a:ext cx="6570940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Aplicaciones modernas en agricultura, medicina y ciencia</a:t>
            </a:r>
            <a:endParaRPr lang="en-US" sz="18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324124" y="6107787"/>
            <a:ext cx="598408" cy="59840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221736" y="6107787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Edición Genética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7221736" y="6603325"/>
            <a:ext cx="6570940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CRISPR abre nuevas posibilidades para modificar genes</a:t>
            </a:r>
            <a:endParaRPr lang="en-US" sz="1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752838"/>
            <a:ext cx="6448306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El Legado de la Herencia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1196697" y="3085028"/>
            <a:ext cx="7109579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Entender la herencia nos ayuda a comprender la diversidad de la vida y a abordar desafíos médicos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837724" y="2815828"/>
            <a:ext cx="30480" cy="1304449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6" name="Text 3"/>
          <p:cNvSpPr/>
          <p:nvPr/>
        </p:nvSpPr>
        <p:spPr>
          <a:xfrm>
            <a:off x="837724" y="4509135"/>
            <a:ext cx="7468553" cy="7898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6200"/>
              </a:lnSpc>
              <a:buNone/>
            </a:pPr>
            <a:r>
              <a:rPr lang="en-US" sz="6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millions</a:t>
            </a:r>
            <a:endParaRPr lang="en-US" sz="6200" dirty="0"/>
          </a:p>
        </p:txBody>
      </p:sp>
      <p:sp>
        <p:nvSpPr>
          <p:cNvPr id="7" name="Text 4"/>
          <p:cNvSpPr/>
          <p:nvPr/>
        </p:nvSpPr>
        <p:spPr>
          <a:xfrm>
            <a:off x="3163848" y="559808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Años de Herencia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837724" y="6093619"/>
            <a:ext cx="7468553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¡Somos el resultado de millones de años de herencia genética!</a:t>
            </a:r>
            <a:endParaRPr lang="en-US" sz="1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2026-04-03T02:04:50Z</dcterms:created>
  <dcterms:modified xsi:type="dcterms:W3CDTF">2026-04-03T02:04:50Z</dcterms:modified>
</cp:coreProperties>
</file>