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Host Grotesk Medium"/>
      <p:regular r:id="rId17"/>
    </p:embeddedFont>
    <p:embeddedFont>
      <p:font typeface="Host Grotesk Medium"/>
      <p:regular r:id="rId18"/>
    </p:embeddedFont>
    <p:embeddedFont>
      <p:font typeface="Host Grotesk Medium"/>
      <p:regular r:id="rId19"/>
    </p:embeddedFont>
    <p:embeddedFont>
      <p:font typeface="Host Grotesk Medium"/>
      <p:regular r:id="rId20"/>
    </p:embeddedFont>
    <p:embeddedFont>
      <p:font typeface="Roboto"/>
      <p:regular r:id="rId21"/>
    </p:embeddedFont>
    <p:embeddedFont>
      <p:font typeface="Roboto"/>
      <p:regular r:id="rId22"/>
    </p:embeddedFont>
    <p:embeddedFont>
      <p:font typeface="Roboto"/>
      <p:regular r:id="rId23"/>
    </p:embeddedFont>
    <p:embeddedFont>
      <p:font typeface="Roboto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svg"/><Relationship Id="rId4" Type="http://schemas.openxmlformats.org/officeDocument/2006/relationships/image" Target="../media/image-10-4.png"/><Relationship Id="rId5" Type="http://schemas.openxmlformats.org/officeDocument/2006/relationships/image" Target="../media/image-10-5.svg"/><Relationship Id="rId6" Type="http://schemas.openxmlformats.org/officeDocument/2006/relationships/image" Target="../media/image-10-6.png"/><Relationship Id="rId7" Type="http://schemas.openxmlformats.org/officeDocument/2006/relationships/image" Target="../media/image-10-7.svg"/><Relationship Id="rId8" Type="http://schemas.openxmlformats.org/officeDocument/2006/relationships/slideLayout" Target="../slideLayouts/slideLayout11.xml"/><Relationship Id="rId9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sv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sv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sv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sv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0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760720" cy="8229600"/>
          </a:xfrm>
          <a:prstGeom prst="rect">
            <a:avLst/>
          </a:prstGeom>
          <a:solidFill>
            <a:srgbClr val="D9ED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8" y="959048"/>
            <a:ext cx="4207669" cy="631150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80190" y="289571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Los Sistemas Digestivo y Excretor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6280190" y="4653439"/>
            <a:ext cx="75564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 viaje fascinante por los sistemas que procesan nutrientes y eliminan desechos en el cuerpo humano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869680" y="0"/>
            <a:ext cx="5760720" cy="8229600"/>
          </a:xfrm>
          <a:prstGeom prst="rect">
            <a:avLst/>
          </a:prstGeom>
          <a:solidFill>
            <a:srgbClr val="D9ED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1883" y="944166"/>
            <a:ext cx="4227433" cy="634126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6993" y="569000"/>
            <a:ext cx="7730014" cy="2525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9900"/>
              </a:lnSpc>
              <a:buNone/>
            </a:pPr>
            <a:r>
              <a:rPr lang="en-US" sz="79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¡Cuidando Nuestro Cuerpo!</a:t>
            </a:r>
            <a:endParaRPr lang="en-US" sz="7950" dirty="0"/>
          </a:p>
        </p:txBody>
      </p:sp>
      <p:sp>
        <p:nvSpPr>
          <p:cNvPr id="5" name="Shape 2"/>
          <p:cNvSpPr/>
          <p:nvPr/>
        </p:nvSpPr>
        <p:spPr>
          <a:xfrm>
            <a:off x="706993" y="3364111"/>
            <a:ext cx="3774996" cy="2201466"/>
          </a:xfrm>
          <a:prstGeom prst="roundRect">
            <a:avLst>
              <a:gd name="adj" fmla="val 3854"/>
            </a:avLst>
          </a:prstGeom>
          <a:solidFill>
            <a:srgbClr val="D9EDF2"/>
          </a:solidFill>
          <a:ln w="7620">
            <a:solidFill>
              <a:srgbClr val="95CCDA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916543" y="3573661"/>
            <a:ext cx="606028" cy="606028"/>
          </a:xfrm>
          <a:prstGeom prst="roundRect">
            <a:avLst>
              <a:gd name="adj" fmla="val 15086903"/>
            </a:avLst>
          </a:prstGeom>
          <a:solidFill>
            <a:srgbClr val="95CCDA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231" y="3740229"/>
            <a:ext cx="272653" cy="27265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16543" y="4359593"/>
            <a:ext cx="2525197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Dieta balanceada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916543" y="4783098"/>
            <a:ext cx="3355896" cy="572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Alimentos nutritivos ricos en fibra, vitaminas y minerales</a:t>
            </a:r>
            <a:endParaRPr lang="en-US" sz="1550" dirty="0"/>
          </a:p>
        </p:txBody>
      </p:sp>
      <p:sp>
        <p:nvSpPr>
          <p:cNvPr id="10" name="Shape 6"/>
          <p:cNvSpPr/>
          <p:nvPr/>
        </p:nvSpPr>
        <p:spPr>
          <a:xfrm>
            <a:off x="4661892" y="3364111"/>
            <a:ext cx="3775115" cy="2201466"/>
          </a:xfrm>
          <a:prstGeom prst="roundRect">
            <a:avLst>
              <a:gd name="adj" fmla="val 3854"/>
            </a:avLst>
          </a:prstGeom>
          <a:solidFill>
            <a:srgbClr val="D9EDF2"/>
          </a:solidFill>
          <a:ln w="7620">
            <a:solidFill>
              <a:srgbClr val="C7E0E7"/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4871442" y="3573661"/>
            <a:ext cx="606028" cy="606028"/>
          </a:xfrm>
          <a:prstGeom prst="roundRect">
            <a:avLst>
              <a:gd name="adj" fmla="val 15086903"/>
            </a:avLst>
          </a:prstGeom>
          <a:solidFill>
            <a:srgbClr val="C7E0E7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8130" y="3740229"/>
            <a:ext cx="272653" cy="27265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871442" y="4359593"/>
            <a:ext cx="2525197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Hidratación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4871442" y="4783098"/>
            <a:ext cx="3356015" cy="572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Beber suficiente agua ayuda a ambos sistemas</a:t>
            </a:r>
            <a:endParaRPr lang="en-US" sz="1550" dirty="0"/>
          </a:p>
        </p:txBody>
      </p:sp>
      <p:sp>
        <p:nvSpPr>
          <p:cNvPr id="15" name="Shape 10"/>
          <p:cNvSpPr/>
          <p:nvPr/>
        </p:nvSpPr>
        <p:spPr>
          <a:xfrm>
            <a:off x="706993" y="5745480"/>
            <a:ext cx="7730014" cy="1915001"/>
          </a:xfrm>
          <a:prstGeom prst="roundRect">
            <a:avLst>
              <a:gd name="adj" fmla="val 4431"/>
            </a:avLst>
          </a:prstGeom>
          <a:solidFill>
            <a:srgbClr val="D9EDF2"/>
          </a:solidFill>
          <a:ln w="7620">
            <a:solidFill>
              <a:srgbClr val="64B8CE"/>
            </a:solidFill>
            <a:prstDash val="solid"/>
          </a:ln>
        </p:spPr>
      </p:sp>
      <p:sp>
        <p:nvSpPr>
          <p:cNvPr id="16" name="Shape 11"/>
          <p:cNvSpPr/>
          <p:nvPr/>
        </p:nvSpPr>
        <p:spPr>
          <a:xfrm>
            <a:off x="916543" y="5955030"/>
            <a:ext cx="606028" cy="606028"/>
          </a:xfrm>
          <a:prstGeom prst="roundRect">
            <a:avLst>
              <a:gd name="adj" fmla="val 15086903"/>
            </a:avLst>
          </a:prstGeom>
          <a:solidFill>
            <a:srgbClr val="64B8CE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231" y="6121598"/>
            <a:ext cx="272653" cy="27265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916543" y="6740962"/>
            <a:ext cx="2525197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Actividad física</a:t>
            </a:r>
            <a:endParaRPr lang="en-US" sz="1950" dirty="0"/>
          </a:p>
        </p:txBody>
      </p:sp>
      <p:sp>
        <p:nvSpPr>
          <p:cNvPr id="19" name="Text 13"/>
          <p:cNvSpPr/>
          <p:nvPr/>
        </p:nvSpPr>
        <p:spPr>
          <a:xfrm>
            <a:off x="916543" y="7164467"/>
            <a:ext cx="7310914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ejercicio mejora la digestión y circulación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869680" y="0"/>
            <a:ext cx="5760720" cy="8229600"/>
          </a:xfrm>
          <a:prstGeom prst="rect">
            <a:avLst/>
          </a:prstGeom>
          <a:solidFill>
            <a:srgbClr val="D9ED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9265" y="959048"/>
            <a:ext cx="4207669" cy="631150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125241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El Comienzo de Todo: La Boca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793790" y="3010138"/>
            <a:ext cx="453628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Host Grotesk Light" pitchFamily="34" charset="0"/>
                <a:ea typeface="Host Grotesk Light" pitchFamily="34" charset="-122"/>
                <a:cs typeface="Host Grotesk Light" pitchFamily="34" charset="-120"/>
              </a:rPr>
              <a:t>01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365183"/>
            <a:ext cx="3664744" cy="30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93790" y="35394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Trituración mecánica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93790" y="4029908"/>
            <a:ext cx="3664744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dientes fragmentan los alimentos en pedazos más pequeños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4685348" y="3010138"/>
            <a:ext cx="453628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Host Grotesk Light" pitchFamily="34" charset="0"/>
                <a:ea typeface="Host Grotesk Light" pitchFamily="34" charset="-122"/>
                <a:cs typeface="Host Grotesk Light" pitchFamily="34" charset="-120"/>
              </a:rPr>
              <a:t>02</a:t>
            </a:r>
            <a:endParaRPr lang="en-US" sz="17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48" y="3387804"/>
            <a:ext cx="3664863" cy="3048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685348" y="35394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Mezcla con saliva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4685348" y="4029908"/>
            <a:ext cx="3664863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Las glándulas salivales producen enzimas que inician la digestión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793790" y="5447228"/>
            <a:ext cx="453628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Host Grotesk Light" pitchFamily="34" charset="0"/>
                <a:ea typeface="Host Grotesk Light" pitchFamily="34" charset="-122"/>
                <a:cs typeface="Host Grotesk Light" pitchFamily="34" charset="-120"/>
              </a:rPr>
              <a:t>03</a:t>
            </a:r>
            <a:endParaRPr lang="en-US" sz="1750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779532"/>
            <a:ext cx="7556421" cy="3048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93790" y="5976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Formación del bolo</a:t>
            </a:r>
            <a:endParaRPr lang="en-US" sz="2200" dirty="0"/>
          </a:p>
        </p:txBody>
      </p:sp>
      <p:sp>
        <p:nvSpPr>
          <p:cNvPr id="16" name="Text 10"/>
          <p:cNvSpPr/>
          <p:nvPr/>
        </p:nvSpPr>
        <p:spPr>
          <a:xfrm>
            <a:off x="793790" y="6466999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lengua mezcla todo para crear una masa fácil de tragar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57400" y="464820"/>
            <a:ext cx="3810000" cy="476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750"/>
              </a:lnSpc>
              <a:buNone/>
            </a:pPr>
            <a:r>
              <a:rPr lang="en-US" sz="30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El Tubo de la Vida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057400" y="982028"/>
            <a:ext cx="2161461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5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Del esófago al estómago</a:t>
            </a:r>
            <a:endParaRPr lang="en-US" sz="15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1488877"/>
            <a:ext cx="6160651" cy="616065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597384" y="3800356"/>
            <a:ext cx="190500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5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Peristaltismo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8597384" y="4140875"/>
            <a:ext cx="3983117" cy="3821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Movimientos musculares ondulatorios empujan el alimento hacia abajo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8597384" y="4625459"/>
            <a:ext cx="190500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5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Estómago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8597384" y="4965978"/>
            <a:ext cx="3983117" cy="3821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jugos gástricos con ácido clorhídrico descomponen proteínas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869680" y="0"/>
            <a:ext cx="5760720" cy="8229600"/>
          </a:xfrm>
          <a:prstGeom prst="rect">
            <a:avLst/>
          </a:prstGeom>
          <a:solidFill>
            <a:srgbClr val="D9ED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9265" y="959048"/>
            <a:ext cx="4207669" cy="631150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144470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El Gran Procesador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793790" y="2244209"/>
            <a:ext cx="56149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Intestino delgado y absorción de nutrientes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793790" y="2938701"/>
            <a:ext cx="3664744" cy="1979771"/>
          </a:xfrm>
          <a:prstGeom prst="roundRect">
            <a:avLst>
              <a:gd name="adj" fmla="val 4812"/>
            </a:avLst>
          </a:prstGeom>
          <a:solidFill>
            <a:srgbClr val="95CCDA"/>
          </a:solidFill>
          <a:ln w="7620">
            <a:solidFill>
              <a:srgbClr val="7BB2C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28224" y="3173135"/>
            <a:ext cx="31091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Vellosidades intestinales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28224" y="3663553"/>
            <a:ext cx="3195876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Miliones de estructuras que aumentan la superficie de absorción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5348" y="2938701"/>
            <a:ext cx="3664863" cy="1979771"/>
          </a:xfrm>
          <a:prstGeom prst="roundRect">
            <a:avLst>
              <a:gd name="adj" fmla="val 4812"/>
            </a:avLst>
          </a:prstGeom>
          <a:solidFill>
            <a:srgbClr val="C7E0E7"/>
          </a:solidFill>
          <a:ln w="7620">
            <a:solidFill>
              <a:srgbClr val="ADC6CD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919782" y="3173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Nutrientes esenciales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4919782" y="3663553"/>
            <a:ext cx="3195995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Vitaminas, minerales, aminoácidos y azúcares pasan al torrente sanguíneo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145286"/>
            <a:ext cx="7556421" cy="1639610"/>
          </a:xfrm>
          <a:prstGeom prst="roundRect">
            <a:avLst>
              <a:gd name="adj" fmla="val 5810"/>
            </a:avLst>
          </a:prstGeom>
          <a:solidFill>
            <a:srgbClr val="64B8CE"/>
          </a:solidFill>
          <a:ln w="7620">
            <a:solidFill>
              <a:srgbClr val="4A9EB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28224" y="5379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Enzimas digestivas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028224" y="5870138"/>
            <a:ext cx="7087553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páncreas y la vesícula biliar contribuyen a descomponer grasas y carbohidratos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760720" cy="8229600"/>
          </a:xfrm>
          <a:prstGeom prst="rect">
            <a:avLst/>
          </a:prstGeom>
          <a:solidFill>
            <a:srgbClr val="D9ED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8" y="959048"/>
            <a:ext cx="4207669" cy="631150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80190" y="200429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El Último Tramo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6280190" y="2803803"/>
            <a:ext cx="54500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Intestino grueso y formación de desechos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3725108"/>
            <a:ext cx="214955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Absorción de agua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280190" y="4660582"/>
            <a:ext cx="2149554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colon extrae agua y electrolitos del material restante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8990767" y="3725108"/>
            <a:ext cx="214955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Formación de heces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990767" y="4660582"/>
            <a:ext cx="2149554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desechos se compactan y preparan para la eliminación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1701343" y="3725108"/>
            <a:ext cx="214955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Bacterias beneficiosas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1701343" y="4660582"/>
            <a:ext cx="2149554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flora intestinal produce vitaminas y mantiene la salud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8525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El Sistema Excretor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8847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Los filtros del cuerpo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1857256" y="30500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Riñones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3540443"/>
            <a:ext cx="389870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Filtros principales que depuran la sangre 24/7</a:t>
            </a:r>
            <a:endParaRPr lang="en-US" sz="17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579251"/>
            <a:ext cx="4564975" cy="4564975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5633" y="3562112"/>
            <a:ext cx="339328" cy="33932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937790" y="30500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Uréteres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937790" y="3540443"/>
            <a:ext cx="3898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Tubos que transportan la orina a la vejiga</a:t>
            </a:r>
            <a:endParaRPr lang="en-US" sz="17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579251"/>
            <a:ext cx="4564975" cy="4564975"/>
          </a:xfrm>
          <a:prstGeom prst="rect">
            <a:avLst/>
          </a:prstGeom>
        </p:spPr>
      </p:pic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5201" y="3562112"/>
            <a:ext cx="339328" cy="33932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937790" y="55025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Vejiga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9937790" y="5993011"/>
            <a:ext cx="3898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Almacén temporal de orina hasta la micción</a:t>
            </a:r>
            <a:endParaRPr lang="en-US" sz="1750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579251"/>
            <a:ext cx="4564975" cy="4564975"/>
          </a:xfrm>
          <a:prstGeom prst="rect">
            <a:avLst/>
          </a:prstGeom>
        </p:spPr>
      </p:pic>
      <p:pic>
        <p:nvPicPr>
          <p:cNvPr id="15" name="Image 5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75201" y="5821680"/>
            <a:ext cx="339328" cy="339328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857256" y="56727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Uretra</a:t>
            </a:r>
            <a:endParaRPr lang="en-US" sz="2200" dirty="0"/>
          </a:p>
        </p:txBody>
      </p:sp>
      <p:sp>
        <p:nvSpPr>
          <p:cNvPr id="17" name="Text 9"/>
          <p:cNvSpPr/>
          <p:nvPr/>
        </p:nvSpPr>
        <p:spPr>
          <a:xfrm>
            <a:off x="793790" y="6163151"/>
            <a:ext cx="389870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Vía de salida final del cuerpo</a:t>
            </a:r>
            <a:endParaRPr lang="en-US" sz="1750" dirty="0"/>
          </a:p>
        </p:txBody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53" y="2579251"/>
            <a:ext cx="4564975" cy="4564975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15633" y="5821680"/>
            <a:ext cx="339328" cy="339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23737" y="542211"/>
            <a:ext cx="4341614" cy="542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34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La Vía de Salida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1323737" y="1137999"/>
            <a:ext cx="3247311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Eliminación de desechos líquidos</a:t>
            </a:r>
            <a:endParaRPr lang="en-US" sz="17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3737" y="1758196"/>
            <a:ext cx="5779532" cy="577953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534513" y="3959423"/>
            <a:ext cx="2170748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Proceso de micción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7534513" y="4363522"/>
            <a:ext cx="5779532" cy="10594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3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orina se acumula en la vejiga</a:t>
            </a:r>
            <a:endParaRPr lang="en-US" sz="1350" dirty="0"/>
          </a:p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3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receptores envían señales al cerebro</a:t>
            </a:r>
            <a:endParaRPr lang="en-US" sz="1350" dirty="0"/>
          </a:p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3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músculos se relajan voluntariamente</a:t>
            </a:r>
            <a:endParaRPr lang="en-US" sz="1350" dirty="0"/>
          </a:p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3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orina fluye por la uretra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758" y="622816"/>
            <a:ext cx="5227558" cy="653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100"/>
              </a:lnSpc>
              <a:buNone/>
            </a:pPr>
            <a:r>
              <a:rPr lang="en-US" sz="41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Más Allá de la Orina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731758" y="1353264"/>
            <a:ext cx="4381976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Otros órganos excretores del cuerpo</a:t>
            </a:r>
            <a:endParaRPr lang="en-US" sz="20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758" y="1968937"/>
            <a:ext cx="4653320" cy="46533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758" y="6863120"/>
            <a:ext cx="2613779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Pulmones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731758" y="7305318"/>
            <a:ext cx="6462951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Eliminan dióxido de carbono producido en la respiración celular</a:t>
            </a:r>
            <a:endParaRPr lang="en-US" sz="16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572" y="1968937"/>
            <a:ext cx="4653320" cy="46533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35572" y="6863120"/>
            <a:ext cx="2613779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Piel</a:t>
            </a:r>
            <a:endParaRPr lang="en-US" sz="2050" dirty="0"/>
          </a:p>
        </p:txBody>
      </p:sp>
      <p:sp>
        <p:nvSpPr>
          <p:cNvPr id="9" name="Text 5"/>
          <p:cNvSpPr/>
          <p:nvPr/>
        </p:nvSpPr>
        <p:spPr>
          <a:xfrm>
            <a:off x="7435572" y="7305318"/>
            <a:ext cx="6463070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Las glándulas sudoríparas expulsan toxinas y regulan la temperatura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869680" y="0"/>
            <a:ext cx="5760720" cy="8229600"/>
          </a:xfrm>
          <a:prstGeom prst="rect">
            <a:avLst/>
          </a:prstGeom>
          <a:solidFill>
            <a:srgbClr val="D9ED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9265" y="959048"/>
            <a:ext cx="4207669" cy="631150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132647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Un Trabajo en Equipo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793790" y="2125980"/>
            <a:ext cx="37130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Digestión y excreción unidas</a:t>
            </a:r>
            <a:endParaRPr lang="en-US" sz="22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2820472"/>
            <a:ext cx="1134070" cy="13608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54674" y="30472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Ingestión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2154674" y="3537704"/>
            <a:ext cx="6195536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Nutrientes entran al cuerpo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181356"/>
            <a:ext cx="1134070" cy="13608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54674" y="44081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Procesamiento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2154674" y="4898588"/>
            <a:ext cx="6195536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Ambos sistemas trabajan simultáneamente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542240"/>
            <a:ext cx="1134070" cy="13608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154674" y="57690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Homeostasis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2154674" y="6259473"/>
            <a:ext cx="6195536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Mantienen el equilibrio interno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2026-04-19T17:52:20Z</dcterms:created>
  <dcterms:modified xsi:type="dcterms:W3CDTF">2026-04-19T17:52:20Z</dcterms:modified>
</cp:coreProperties>
</file>