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Kanit"/>
      <p:regular r:id="rId17"/>
    </p:embeddedFont>
    <p:embeddedFont>
      <p:font typeface="Kanit"/>
      <p:regular r:id="rId18"/>
    </p:embeddedFont>
    <p:embeddedFont>
      <p:font typeface="Kanit"/>
      <p:regular r:id="rId19"/>
    </p:embeddedFont>
    <p:embeddedFont>
      <p:font typeface="Kanit"/>
      <p:regular r:id="rId20"/>
    </p:embeddedFont>
    <p:embeddedFont>
      <p:font typeface="Martel Sans Light"/>
      <p:regular r:id="rId21"/>
    </p:embeddedFont>
    <p:embeddedFont>
      <p:font typeface="Martel Sans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svg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697236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El Sistema Nervioso y Endocrino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464243"/>
            <a:ext cx="7468553" cy="194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650"/>
              </a:lnSpc>
              <a:buNone/>
            </a:pPr>
            <a:r>
              <a:rPr lang="en-US" sz="61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Maestros del Cuerpo Humano</a:t>
            </a:r>
            <a:endParaRPr lang="en-US" sz="6100" dirty="0"/>
          </a:p>
        </p:txBody>
      </p:sp>
      <p:sp>
        <p:nvSpPr>
          <p:cNvPr id="5" name="Text 2"/>
          <p:cNvSpPr/>
          <p:nvPr/>
        </p:nvSpPr>
        <p:spPr>
          <a:xfrm>
            <a:off x="6324124" y="5766316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Dos sistemas. Una misión: mantener el cuerpo en perfecta armonía.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1212" y="533638"/>
            <a:ext cx="4488299" cy="56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Resumen Visual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1212" y="1398627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12" y="1398627"/>
            <a:ext cx="10485120" cy="58521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21212" y="7421761"/>
            <a:ext cx="12387858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Dos sistemas. Miles de señales. </a:t>
            </a:r>
            <a:pPr algn="l" indent="0" marL="0">
              <a:lnSpc>
                <a:spcPts val="2150"/>
              </a:lnSpc>
              <a:buNone/>
            </a:pPr>
            <a:r>
              <a:rPr lang="en-US" sz="150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Un cuerpo perfectamente coordinado.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204436"/>
            <a:ext cx="1383506" cy="449818"/>
          </a:xfrm>
          <a:prstGeom prst="roundRect">
            <a:avLst>
              <a:gd name="adj" fmla="val 6386"/>
            </a:avLst>
          </a:prstGeom>
          <a:solidFill>
            <a:srgbClr val="4C0107"/>
          </a:solidFill>
          <a:ln/>
        </p:spPr>
      </p:sp>
      <p:sp>
        <p:nvSpPr>
          <p:cNvPr id="3" name="Text 1"/>
          <p:cNvSpPr/>
          <p:nvPr/>
        </p:nvSpPr>
        <p:spPr>
          <a:xfrm>
            <a:off x="981313" y="1276231"/>
            <a:ext cx="1096328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CAPÍTULO 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837724" y="1749981"/>
            <a:ext cx="672703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Los Mensajeros del Cuerpo</a:t>
            </a:r>
            <a:endParaRPr lang="en-US" sz="44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812971"/>
            <a:ext cx="3670102" cy="22682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37724" y="538043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Sistema Nervioso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837724" y="5875973"/>
            <a:ext cx="632781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Comunicación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ultrarrápida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vía impulsos eléctricos. Controla movimiento, pensamiento y respuesta inmediata.</a:t>
            </a:r>
            <a:endParaRPr lang="en-US" sz="18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743" y="2812971"/>
            <a:ext cx="3670102" cy="22682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64743" y="538043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Sistema Endocrino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464743" y="5875973"/>
            <a:ext cx="63279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Mensajería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lenta y persistente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vía hormonas en sangre. Regula crecimiento, metabolismo y reproducción.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47067"/>
            <a:ext cx="63699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Dos Sistemas, Una Misión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429833"/>
            <a:ext cx="4158734" cy="830580"/>
          </a:xfrm>
          <a:prstGeom prst="roundRect">
            <a:avLst>
              <a:gd name="adj" fmla="val 4323"/>
            </a:avLst>
          </a:prstGeom>
          <a:solidFill>
            <a:srgbClr val="2F2B54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366914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Hipotálamo</a:t>
            </a: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5235773" y="3429833"/>
            <a:ext cx="4158734" cy="830580"/>
          </a:xfrm>
          <a:prstGeom prst="roundRect">
            <a:avLst>
              <a:gd name="adj" fmla="val 4323"/>
            </a:avLst>
          </a:prstGeom>
          <a:solidFill>
            <a:srgbClr val="2F2B54"/>
          </a:solidFill>
          <a:ln/>
        </p:spPr>
      </p:sp>
      <p:sp>
        <p:nvSpPr>
          <p:cNvPr id="6" name="Text 4"/>
          <p:cNvSpPr/>
          <p:nvPr/>
        </p:nvSpPr>
        <p:spPr>
          <a:xfrm>
            <a:off x="5475089" y="366914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Hipófisis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9633823" y="3429833"/>
            <a:ext cx="4158853" cy="830580"/>
          </a:xfrm>
          <a:prstGeom prst="roundRect">
            <a:avLst>
              <a:gd name="adj" fmla="val 4323"/>
            </a:avLst>
          </a:prstGeom>
          <a:solidFill>
            <a:srgbClr val="2F2B54"/>
          </a:solidFill>
          <a:ln/>
        </p:spPr>
      </p:sp>
      <p:sp>
        <p:nvSpPr>
          <p:cNvPr id="8" name="Text 6"/>
          <p:cNvSpPr/>
          <p:nvPr/>
        </p:nvSpPr>
        <p:spPr>
          <a:xfrm>
            <a:off x="9873139" y="366914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Tiroides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837724" y="4499729"/>
            <a:ext cx="6357818" cy="830580"/>
          </a:xfrm>
          <a:prstGeom prst="roundRect">
            <a:avLst>
              <a:gd name="adj" fmla="val 4323"/>
            </a:avLst>
          </a:prstGeom>
          <a:solidFill>
            <a:srgbClr val="2F2B54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473904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Suprarrenales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7434858" y="4499729"/>
            <a:ext cx="6357818" cy="830580"/>
          </a:xfrm>
          <a:prstGeom prst="roundRect">
            <a:avLst>
              <a:gd name="adj" fmla="val 4323"/>
            </a:avLst>
          </a:prstGeom>
          <a:solidFill>
            <a:srgbClr val="2F2B54"/>
          </a:solidFill>
          <a:ln/>
        </p:spPr>
      </p:sp>
      <p:sp>
        <p:nvSpPr>
          <p:cNvPr id="12" name="Text 10"/>
          <p:cNvSpPr/>
          <p:nvPr/>
        </p:nvSpPr>
        <p:spPr>
          <a:xfrm>
            <a:off x="7674173" y="473904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Páncreas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837724" y="5599509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Glándulas endocrinas coordinadas por el sistema nervioso central para una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regulación total del organismo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78324" y="637342"/>
            <a:ext cx="1773793" cy="350758"/>
          </a:xfrm>
          <a:prstGeom prst="roundRect">
            <a:avLst>
              <a:gd name="adj" fmla="val 6782"/>
            </a:avLst>
          </a:prstGeom>
          <a:solidFill>
            <a:srgbClr val="4C0107"/>
          </a:solidFill>
          <a:ln/>
        </p:spPr>
      </p:sp>
      <p:sp>
        <p:nvSpPr>
          <p:cNvPr id="3" name="Text 1"/>
          <p:cNvSpPr/>
          <p:nvPr/>
        </p:nvSpPr>
        <p:spPr>
          <a:xfrm>
            <a:off x="997148" y="696754"/>
            <a:ext cx="1536144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2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CENTRO DE MANDO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878324" y="1053703"/>
            <a:ext cx="6885503" cy="583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El Puente: Hipotálamo e Hipófisis</a:t>
            </a:r>
            <a:endParaRPr lang="en-US" sz="3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324" y="2449592"/>
            <a:ext cx="8198644" cy="4575929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9568220" y="2067639"/>
            <a:ext cx="4191357" cy="1767245"/>
          </a:xfrm>
          <a:prstGeom prst="roundRect">
            <a:avLst>
              <a:gd name="adj" fmla="val 6209"/>
            </a:avLst>
          </a:prstGeom>
          <a:solidFill>
            <a:srgbClr val="100C35"/>
          </a:solidFill>
          <a:ln w="22860">
            <a:solidFill>
              <a:srgbClr val="48446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360" y="2067639"/>
            <a:ext cx="91440" cy="17672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57780" y="2288619"/>
            <a:ext cx="2332196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Hipotálamo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9857780" y="2744152"/>
            <a:ext cx="3680817" cy="869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Centro de control maestro del cerebro. Recibe señales nerviosas y las convierte en respuestas hormonales.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9568220" y="3998952"/>
            <a:ext cx="4191357" cy="1767245"/>
          </a:xfrm>
          <a:prstGeom prst="roundRect">
            <a:avLst>
              <a:gd name="adj" fmla="val 6209"/>
            </a:avLst>
          </a:prstGeom>
          <a:solidFill>
            <a:srgbClr val="100C35"/>
          </a:solidFill>
          <a:ln w="22860">
            <a:solidFill>
              <a:srgbClr val="48446D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360" y="3998952"/>
            <a:ext cx="91440" cy="176724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857780" y="4219932"/>
            <a:ext cx="2332196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Hipófisis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9857780" y="4675465"/>
            <a:ext cx="3680817" cy="869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La </a:t>
            </a:r>
            <a:pPr algn="l" indent="0" marL="0">
              <a:lnSpc>
                <a:spcPts val="2250"/>
              </a:lnSpc>
              <a:buNone/>
            </a:pPr>
            <a:r>
              <a:rPr lang="en-US" sz="15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"glándula maestra"</a:t>
            </a:r>
            <a:pPr algn="l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 Libera hormonas que controlan tiroides, suprarrenales y gónadas.</a:t>
            </a:r>
            <a:endParaRPr lang="en-US" sz="1550" dirty="0"/>
          </a:p>
        </p:txBody>
      </p:sp>
      <p:sp>
        <p:nvSpPr>
          <p:cNvPr id="14" name="Shape 9"/>
          <p:cNvSpPr/>
          <p:nvPr/>
        </p:nvSpPr>
        <p:spPr>
          <a:xfrm>
            <a:off x="9568220" y="5930265"/>
            <a:ext cx="4191357" cy="1477328"/>
          </a:xfrm>
          <a:prstGeom prst="roundRect">
            <a:avLst>
              <a:gd name="adj" fmla="val 7427"/>
            </a:avLst>
          </a:prstGeom>
          <a:solidFill>
            <a:srgbClr val="100C35"/>
          </a:solidFill>
          <a:ln w="22860">
            <a:solidFill>
              <a:srgbClr val="48446D"/>
            </a:solidFill>
            <a:prstDash val="solid"/>
          </a:ln>
        </p:spPr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360" y="5930265"/>
            <a:ext cx="91440" cy="147732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857780" y="6151245"/>
            <a:ext cx="2608064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Eje Hipotálamo-Hipófisis</a:t>
            </a:r>
            <a:endParaRPr lang="en-US" sz="1800" dirty="0"/>
          </a:p>
        </p:txBody>
      </p:sp>
      <p:sp>
        <p:nvSpPr>
          <p:cNvPr id="17" name="Text 11"/>
          <p:cNvSpPr/>
          <p:nvPr/>
        </p:nvSpPr>
        <p:spPr>
          <a:xfrm>
            <a:off x="9857780" y="6606778"/>
            <a:ext cx="3680817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El vínculo directo entre el sistema nervioso y el endocrino.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2290763"/>
            <a:ext cx="1383506" cy="449818"/>
          </a:xfrm>
          <a:prstGeom prst="roundRect">
            <a:avLst>
              <a:gd name="adj" fmla="val 6386"/>
            </a:avLst>
          </a:prstGeom>
          <a:solidFill>
            <a:srgbClr val="4C0107"/>
          </a:solidFill>
          <a:ln/>
        </p:spPr>
      </p:sp>
      <p:sp>
        <p:nvSpPr>
          <p:cNvPr id="3" name="Text 1"/>
          <p:cNvSpPr/>
          <p:nvPr/>
        </p:nvSpPr>
        <p:spPr>
          <a:xfrm>
            <a:off x="981313" y="2362557"/>
            <a:ext cx="1096328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CAPÍTULO 2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837724" y="283630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Hormonas en Acción</a:t>
            </a:r>
            <a:endParaRPr lang="en-US" sz="44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7724" y="3899297"/>
            <a:ext cx="478750" cy="47875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37724" y="46772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Adrenalina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837724" y="5172789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i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Glándulas Suprarrenales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Respuesta de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"lucha o huida"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ante el estrés.</a:t>
            </a:r>
            <a:endParaRPr lang="en-US" sz="18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5776" y="3899297"/>
            <a:ext cx="478750" cy="47875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55776" y="46772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Insulina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255776" y="5172789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i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Páncreas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Regula los niveles de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azúcar en sangre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</a:t>
            </a:r>
            <a:endParaRPr lang="en-US" sz="18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3828" y="3899297"/>
            <a:ext cx="478750" cy="47875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3828" y="46772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Tiroxina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673828" y="5172789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i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Tiroides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Controla el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metabolismo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y la producción de energía.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9262" y="597218"/>
            <a:ext cx="8700135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La Hormona: Llave y Cerradura Celular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262" y="1751052"/>
            <a:ext cx="4245173" cy="56602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41169" y="2188369"/>
            <a:ext cx="2552105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Mecanismo de Acción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5541169" y="2704028"/>
            <a:ext cx="8337471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Las hormonas viajan por la sangre hasta encontrar su </a:t>
            </a:r>
            <a:pPr algn="l" indent="0" marL="0">
              <a:lnSpc>
                <a:spcPts val="2600"/>
              </a:lnSpc>
              <a:buNone/>
            </a:pPr>
            <a:r>
              <a:rPr lang="en-US" sz="170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célula diana</a:t>
            </a:r>
            <a:pPr algn="l" indent="0" marL="0">
              <a:lnSpc>
                <a:spcPts val="26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</a:t>
            </a:r>
            <a:endParaRPr lang="en-US" sz="17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206" y="3255883"/>
            <a:ext cx="6223397" cy="3693557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01773" y="4158650"/>
            <a:ext cx="529785" cy="5297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929767" y="5961411"/>
            <a:ext cx="1546974" cy="560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Se une a receptor</a:t>
            </a:r>
            <a:endParaRPr lang="en-US" sz="175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2262" y="4159643"/>
            <a:ext cx="529785" cy="52978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8980156" y="5961411"/>
            <a:ext cx="1546974" cy="560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Viaja por la sangre</a:t>
            </a:r>
            <a:endParaRPr lang="en-US" sz="175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12650" y="4159643"/>
            <a:ext cx="529786" cy="52978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998758" y="5961411"/>
            <a:ext cx="1546974" cy="560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Hormona liberada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324124" y="1251466"/>
            <a:ext cx="1383744" cy="449818"/>
          </a:xfrm>
          <a:prstGeom prst="roundRect">
            <a:avLst>
              <a:gd name="adj" fmla="val 6386"/>
            </a:avLst>
          </a:prstGeom>
          <a:solidFill>
            <a:srgbClr val="4C0107"/>
          </a:solidFill>
          <a:ln/>
        </p:spPr>
      </p:sp>
      <p:sp>
        <p:nvSpPr>
          <p:cNvPr id="4" name="Text 1"/>
          <p:cNvSpPr/>
          <p:nvPr/>
        </p:nvSpPr>
        <p:spPr>
          <a:xfrm>
            <a:off x="6467713" y="1323261"/>
            <a:ext cx="1096566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CAPÍTULO 3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324124" y="1797010"/>
            <a:ext cx="687574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La Danza Nervio-Endocrina</a:t>
            </a:r>
            <a:endParaRPr lang="en-US" sz="4400" dirty="0"/>
          </a:p>
        </p:txBody>
      </p:sp>
      <p:sp>
        <p:nvSpPr>
          <p:cNvPr id="6" name="Shape 3"/>
          <p:cNvSpPr/>
          <p:nvPr/>
        </p:nvSpPr>
        <p:spPr>
          <a:xfrm>
            <a:off x="6324124" y="2860000"/>
            <a:ext cx="3614618" cy="2130862"/>
          </a:xfrm>
          <a:prstGeom prst="roundRect">
            <a:avLst>
              <a:gd name="adj" fmla="val 1685"/>
            </a:avLst>
          </a:prstGeom>
          <a:solidFill>
            <a:srgbClr val="2F2B54"/>
          </a:solidFill>
          <a:ln/>
        </p:spPr>
      </p:sp>
      <p:sp>
        <p:nvSpPr>
          <p:cNvPr id="7" name="Text 4"/>
          <p:cNvSpPr/>
          <p:nvPr/>
        </p:nvSpPr>
        <p:spPr>
          <a:xfrm>
            <a:off x="6563439" y="3099316"/>
            <a:ext cx="2816185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🧠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Conducta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563439" y="3602474"/>
            <a:ext cx="31359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Ánimo, sueño y comportamiento sexual bajo control conjunto.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10178058" y="2860000"/>
            <a:ext cx="3614618" cy="2130862"/>
          </a:xfrm>
          <a:prstGeom prst="roundRect">
            <a:avLst>
              <a:gd name="adj" fmla="val 1685"/>
            </a:avLst>
          </a:prstGeom>
          <a:solidFill>
            <a:srgbClr val="2F2B54"/>
          </a:solidFill>
          <a:ln/>
        </p:spPr>
      </p:sp>
      <p:sp>
        <p:nvSpPr>
          <p:cNvPr id="10" name="Text 7"/>
          <p:cNvSpPr/>
          <p:nvPr/>
        </p:nvSpPr>
        <p:spPr>
          <a:xfrm>
            <a:off x="10417373" y="3099316"/>
            <a:ext cx="2816185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⚖️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Homeostasis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417373" y="3602474"/>
            <a:ext cx="31359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Temperatura, presión arterial y glucosa en equilibrio constante.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6324124" y="5230178"/>
            <a:ext cx="7468553" cy="1747838"/>
          </a:xfrm>
          <a:prstGeom prst="roundRect">
            <a:avLst>
              <a:gd name="adj" fmla="val 2054"/>
            </a:avLst>
          </a:prstGeom>
          <a:solidFill>
            <a:srgbClr val="2F2B54"/>
          </a:solidFill>
          <a:ln/>
        </p:spPr>
      </p:sp>
      <p:sp>
        <p:nvSpPr>
          <p:cNvPr id="13" name="Text 10"/>
          <p:cNvSpPr/>
          <p:nvPr/>
        </p:nvSpPr>
        <p:spPr>
          <a:xfrm>
            <a:off x="6563439" y="5469493"/>
            <a:ext cx="2816185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🚨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Estrés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6563439" y="5972651"/>
            <a:ext cx="69899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Respuesta inmediata (nervioso) + respuesta sostenida — eje HPA (endocrino).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2358" y="634722"/>
            <a:ext cx="5989558" cy="649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Velocidad vs. Persistencia</a:t>
            </a:r>
            <a:endParaRPr lang="en-US" sz="4050" dirty="0"/>
          </a:p>
        </p:txBody>
      </p:sp>
      <p:sp>
        <p:nvSpPr>
          <p:cNvPr id="3" name="Shape 1"/>
          <p:cNvSpPr/>
          <p:nvPr/>
        </p:nvSpPr>
        <p:spPr>
          <a:xfrm>
            <a:off x="613410" y="1588889"/>
            <a:ext cx="6591538" cy="1592461"/>
          </a:xfrm>
          <a:prstGeom prst="roundRect">
            <a:avLst>
              <a:gd name="adj" fmla="val 2079"/>
            </a:avLst>
          </a:prstGeom>
          <a:solidFill>
            <a:srgbClr val="FD505F"/>
          </a:solidFill>
          <a:ln/>
        </p:spPr>
      </p:sp>
      <p:sp>
        <p:nvSpPr>
          <p:cNvPr id="4" name="Text 2"/>
          <p:cNvSpPr/>
          <p:nvPr/>
        </p:nvSpPr>
        <p:spPr>
          <a:xfrm>
            <a:off x="834033" y="1792248"/>
            <a:ext cx="2596158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⚡</a:t>
            </a:r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Sistema Nervioso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834033" y="2320171"/>
            <a:ext cx="6150293" cy="678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Respuesta en </a:t>
            </a:r>
            <a:pPr algn="l" indent="0" marL="0">
              <a:lnSpc>
                <a:spcPts val="26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milisegundos</a:t>
            </a:r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 Impulso eléctrico. Preciso. Inmediato.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92020" y="1792248"/>
            <a:ext cx="2596158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💧</a:t>
            </a:r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Sistema Endocrino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592020" y="2320171"/>
            <a:ext cx="6273641" cy="678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Respuesta en </a:t>
            </a:r>
            <a:pPr algn="l" indent="0" marL="0">
              <a:lnSpc>
                <a:spcPts val="2650"/>
              </a:lnSpc>
              <a:buNone/>
            </a:pPr>
            <a:r>
              <a:rPr lang="en-US" sz="170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minutos u horas</a:t>
            </a:r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. Hormona en sangre. Lento pero persistente.</a:t>
            </a:r>
            <a:endParaRPr lang="en-US" sz="17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358" y="3410188"/>
            <a:ext cx="6542842" cy="88261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992981" y="4496157"/>
            <a:ext cx="2596158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Estímulo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992981" y="4942761"/>
            <a:ext cx="61015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El cuerpo detecta un cambio</a:t>
            </a:r>
            <a:endParaRPr lang="en-US" sz="170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410188"/>
            <a:ext cx="6542842" cy="88261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535823" y="4496157"/>
            <a:ext cx="2596158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Señal Nerviosa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7535823" y="4942761"/>
            <a:ext cx="61015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Respuesta inmediata</a:t>
            </a:r>
            <a:endParaRPr lang="en-US" sz="1700" dirty="0"/>
          </a:p>
        </p:txBody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8" y="5502473"/>
            <a:ext cx="6542842" cy="88261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92981" y="6588443"/>
            <a:ext cx="2596158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Respuesta Hormonal</a:t>
            </a:r>
            <a:endParaRPr lang="en-US" sz="2000" dirty="0"/>
          </a:p>
        </p:txBody>
      </p:sp>
      <p:sp>
        <p:nvSpPr>
          <p:cNvPr id="16" name="Text 11"/>
          <p:cNvSpPr/>
          <p:nvPr/>
        </p:nvSpPr>
        <p:spPr>
          <a:xfrm>
            <a:off x="992981" y="7035046"/>
            <a:ext cx="61015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Mantenimiento a largo plazo</a:t>
            </a:r>
            <a:endParaRPr lang="en-US" sz="170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502473"/>
            <a:ext cx="6542842" cy="88261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35823" y="6588443"/>
            <a:ext cx="2596158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Equilibrio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7535823" y="7035046"/>
            <a:ext cx="61015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Homeostasis restaurada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4952" y="654368"/>
            <a:ext cx="7179945" cy="671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Conclusión: Una Sinergia Vital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6627138" y="1896070"/>
            <a:ext cx="7204710" cy="7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El sistema nervioso y el endocrino no operan en aislamiento. Son un equipo inseparable cuya coordinación es fundamental para la vida.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4952" y="1651516"/>
            <a:ext cx="30480" cy="1201817"/>
          </a:xfrm>
          <a:prstGeom prst="rect">
            <a:avLst/>
          </a:prstGeom>
          <a:solidFill>
            <a:srgbClr val="FD505F"/>
          </a:solidFill>
          <a:ln/>
        </p:spPr>
      </p:sp>
      <p:sp>
        <p:nvSpPr>
          <p:cNvPr id="6" name="Shape 3"/>
          <p:cNvSpPr/>
          <p:nvPr/>
        </p:nvSpPr>
        <p:spPr>
          <a:xfrm>
            <a:off x="6284952" y="3097887"/>
            <a:ext cx="7546896" cy="2913102"/>
          </a:xfrm>
          <a:prstGeom prst="roundRect">
            <a:avLst>
              <a:gd name="adj" fmla="val 1175"/>
            </a:avLst>
          </a:prstGeom>
          <a:solidFill>
            <a:srgbClr val="2F2B54"/>
          </a:solidFill>
          <a:ln/>
        </p:spPr>
      </p:sp>
      <p:sp>
        <p:nvSpPr>
          <p:cNvPr id="7" name="Shape 4"/>
          <p:cNvSpPr/>
          <p:nvPr/>
        </p:nvSpPr>
        <p:spPr>
          <a:xfrm>
            <a:off x="6284952" y="3097887"/>
            <a:ext cx="3773448" cy="1634728"/>
          </a:xfrm>
          <a:prstGeom prst="roundRect">
            <a:avLst>
              <a:gd name="adj" fmla="val 2094"/>
            </a:avLst>
          </a:prstGeom>
          <a:solidFill>
            <a:srgbClr val="2F2B54"/>
          </a:solidFill>
          <a:ln/>
        </p:spPr>
      </p:sp>
      <p:sp>
        <p:nvSpPr>
          <p:cNvPr id="8" name="Text 5"/>
          <p:cNvSpPr/>
          <p:nvPr/>
        </p:nvSpPr>
        <p:spPr>
          <a:xfrm>
            <a:off x="6513076" y="3326011"/>
            <a:ext cx="2684145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Supervivencia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6513076" y="3791783"/>
            <a:ext cx="3317200" cy="7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Respuesta al peligro y adaptación al entorno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0058400" y="3097887"/>
            <a:ext cx="3773448" cy="1634728"/>
          </a:xfrm>
          <a:prstGeom prst="rect">
            <a:avLst/>
          </a:prstGeom>
          <a:solidFill>
            <a:srgbClr val="2F2B54"/>
          </a:solidFill>
          <a:ln/>
        </p:spPr>
      </p:sp>
      <p:sp>
        <p:nvSpPr>
          <p:cNvPr id="11" name="Shape 8"/>
          <p:cNvSpPr/>
          <p:nvPr/>
        </p:nvSpPr>
        <p:spPr>
          <a:xfrm>
            <a:off x="10058400" y="3097887"/>
            <a:ext cx="30480" cy="1634728"/>
          </a:xfrm>
          <a:prstGeom prst="roundRect">
            <a:avLst>
              <a:gd name="adj" fmla="val 112283"/>
            </a:avLst>
          </a:prstGeom>
          <a:solidFill>
            <a:srgbClr val="48446D"/>
          </a:solidFill>
          <a:ln/>
        </p:spPr>
      </p:sp>
      <p:sp>
        <p:nvSpPr>
          <p:cNvPr id="12" name="Text 9"/>
          <p:cNvSpPr/>
          <p:nvPr/>
        </p:nvSpPr>
        <p:spPr>
          <a:xfrm>
            <a:off x="10286524" y="3326011"/>
            <a:ext cx="2684145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Equilibrio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10286524" y="3791783"/>
            <a:ext cx="3317200" cy="7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Regulación interna constante del organismo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4952" y="4732615"/>
            <a:ext cx="7546896" cy="1278374"/>
          </a:xfrm>
          <a:prstGeom prst="rect">
            <a:avLst/>
          </a:prstGeom>
          <a:solidFill>
            <a:srgbClr val="2F2B54"/>
          </a:solidFill>
          <a:ln/>
        </p:spPr>
      </p:sp>
      <p:sp>
        <p:nvSpPr>
          <p:cNvPr id="15" name="Shape 12"/>
          <p:cNvSpPr/>
          <p:nvPr/>
        </p:nvSpPr>
        <p:spPr>
          <a:xfrm>
            <a:off x="6284952" y="4732615"/>
            <a:ext cx="7546896" cy="30480"/>
          </a:xfrm>
          <a:prstGeom prst="roundRect">
            <a:avLst>
              <a:gd name="adj" fmla="val 112283"/>
            </a:avLst>
          </a:prstGeom>
          <a:solidFill>
            <a:srgbClr val="48446D"/>
          </a:solidFill>
          <a:ln/>
        </p:spPr>
      </p:sp>
      <p:sp>
        <p:nvSpPr>
          <p:cNvPr id="16" name="Text 13"/>
          <p:cNvSpPr/>
          <p:nvPr/>
        </p:nvSpPr>
        <p:spPr>
          <a:xfrm>
            <a:off x="6513076" y="4960739"/>
            <a:ext cx="2684145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Conducta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6513076" y="5426512"/>
            <a:ext cx="7090648" cy="356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Base biológica de la salud mental y el comportamiento</a:t>
            </a:r>
            <a:endParaRPr lang="en-US" sz="1750" dirty="0"/>
          </a:p>
        </p:txBody>
      </p:sp>
      <p:sp>
        <p:nvSpPr>
          <p:cNvPr id="18" name="Shape 15"/>
          <p:cNvSpPr/>
          <p:nvPr/>
        </p:nvSpPr>
        <p:spPr>
          <a:xfrm>
            <a:off x="6284952" y="6255544"/>
            <a:ext cx="7546896" cy="1319689"/>
          </a:xfrm>
          <a:prstGeom prst="roundRect">
            <a:avLst>
              <a:gd name="adj" fmla="val 2593"/>
            </a:avLst>
          </a:prstGeom>
          <a:solidFill>
            <a:srgbClr val="4C0107"/>
          </a:solidFill>
          <a:ln/>
        </p:spPr>
      </p:sp>
      <p:pic>
        <p:nvPicPr>
          <p:cNvPr id="1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076" y="6569631"/>
            <a:ext cx="285155" cy="228124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7026354" y="6529983"/>
            <a:ext cx="6577370" cy="735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🔑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Comprender esta conexión es clave para entender la salud y la conducta humana.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2026-04-11T16:40:28Z</dcterms:created>
  <dcterms:modified xsi:type="dcterms:W3CDTF">2026-04-11T16:40:28Z</dcterms:modified>
</cp:coreProperties>
</file>