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Nutrición y Alimentación Balanceada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guía para una vida más saludable, activa y plena.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4435" y="541615"/>
            <a:ext cx="4621292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¡Preguntas y Respuestas!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1568291" y="1306711"/>
            <a:ext cx="11493698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Espacio abierto para resolver dudas y compartir experiencias.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1568291" y="1675328"/>
            <a:ext cx="3749635" cy="1128951"/>
          </a:xfrm>
          <a:prstGeom prst="roundRect">
            <a:avLst>
              <a:gd name="adj" fmla="val 2213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1734860" y="1841897"/>
            <a:ext cx="2273618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💬</a:t>
            </a:r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¿Tienes alguna duda?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734860" y="2175510"/>
            <a:ext cx="3416498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Este es el momento para preguntar sobre nutrición y hábitos alimenticios.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5440204" y="1675328"/>
            <a:ext cx="3749754" cy="1128951"/>
          </a:xfrm>
          <a:prstGeom prst="roundRect">
            <a:avLst>
              <a:gd name="adj" fmla="val 2213"/>
            </a:avLst>
          </a:prstGeom>
          <a:solidFill>
            <a:srgbClr val="F0EDE6"/>
          </a:solidFill>
          <a:ln/>
        </p:spPr>
      </p:sp>
      <p:sp>
        <p:nvSpPr>
          <p:cNvPr id="8" name="Text 6"/>
          <p:cNvSpPr/>
          <p:nvPr/>
        </p:nvSpPr>
        <p:spPr>
          <a:xfrm>
            <a:off x="5606772" y="1841897"/>
            <a:ext cx="2292787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🌱</a:t>
            </a:r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¿Por dónde empezar?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606772" y="2175510"/>
            <a:ext cx="3416618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Elige un solo cambio esta semana: más verduras, más agua, menos procesados.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9312235" y="1675328"/>
            <a:ext cx="3749754" cy="1128951"/>
          </a:xfrm>
          <a:prstGeom prst="roundRect">
            <a:avLst>
              <a:gd name="adj" fmla="val 2213"/>
            </a:avLst>
          </a:prstGeom>
          <a:solidFill>
            <a:srgbClr val="F0EDE6"/>
          </a:solidFill>
          <a:ln/>
        </p:spPr>
      </p:sp>
      <p:sp>
        <p:nvSpPr>
          <p:cNvPr id="11" name="Text 9"/>
          <p:cNvSpPr/>
          <p:nvPr/>
        </p:nvSpPr>
        <p:spPr>
          <a:xfrm>
            <a:off x="9478804" y="1841897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📋</a:t>
            </a:r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Recuerda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478804" y="2175510"/>
            <a:ext cx="3416618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Plato del Bien Comer · Hidratación · Evitar ultraprocesados · Variedad diaria.</a:t>
            </a:r>
            <a:endParaRPr lang="en-US" sz="130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8299" y="2941796"/>
            <a:ext cx="11373683" cy="4746069"/>
          </a:xfrm>
          <a:prstGeom prst="rect">
            <a:avLst/>
          </a:prstGeom>
        </p:spPr>
      </p:pic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2622" y="5435546"/>
            <a:ext cx="425624" cy="42562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8298381" y="3160521"/>
            <a:ext cx="2586074" cy="323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Variedad</a:t>
            </a:r>
            <a:endParaRPr lang="en-US" sz="2000" dirty="0"/>
          </a:p>
        </p:txBody>
      </p:sp>
      <p:sp>
        <p:nvSpPr>
          <p:cNvPr id="16" name="Text 12"/>
          <p:cNvSpPr/>
          <p:nvPr/>
        </p:nvSpPr>
        <p:spPr>
          <a:xfrm>
            <a:off x="8298381" y="3575729"/>
            <a:ext cx="4432960" cy="224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Consumir todos los grupos alimentarios</a:t>
            </a:r>
            <a:endParaRPr lang="en-US" sz="160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7380" y="5435546"/>
            <a:ext cx="425624" cy="42562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298561" y="4704981"/>
            <a:ext cx="2586073" cy="323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Moderación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8298561" y="5120189"/>
            <a:ext cx="4432959" cy="224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Porciones adecuadas y controladas</a:t>
            </a:r>
            <a:endParaRPr lang="en-US" sz="1600" dirty="0"/>
          </a:p>
        </p:txBody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0644" y="5435546"/>
            <a:ext cx="425624" cy="425624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298561" y="6298110"/>
            <a:ext cx="2586073" cy="323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Equilibrio</a:t>
            </a:r>
            <a:endParaRPr lang="en-US" sz="2000" dirty="0"/>
          </a:p>
        </p:txBody>
      </p:sp>
      <p:sp>
        <p:nvSpPr>
          <p:cNvPr id="22" name="Text 16"/>
          <p:cNvSpPr/>
          <p:nvPr/>
        </p:nvSpPr>
        <p:spPr>
          <a:xfrm>
            <a:off x="8298561" y="6713318"/>
            <a:ext cx="4432959" cy="224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Balance entre ingesta y actividad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1486138"/>
            <a:ext cx="1907977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1554123"/>
            <a:ext cx="163580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CONCEPTO CLAVE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2003108"/>
            <a:ext cx="828413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¿Qué es una Alimentación Balanceada?</a:t>
            </a:r>
            <a:endParaRPr lang="en-US" sz="4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4991" y="3682841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97097" y="36758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Nutrientes esenciales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297097" y="4256961"/>
            <a:ext cx="326314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Todos los grupos en las proporciones adecuadas para el organismo.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8741" y="3682841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80846" y="36758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Equilibrio energético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80846" y="4256961"/>
            <a:ext cx="326326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Balance entre calorías consumidas y gasto energético diario.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4991" y="5806321"/>
            <a:ext cx="340162" cy="34016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97097" y="5799296"/>
            <a:ext cx="28927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 y bienestar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6297097" y="6380440"/>
            <a:ext cx="7547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Fundamental para prevenir enfermedades y mantener calidad de vida.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65784" y="1087279"/>
            <a:ext cx="58988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Plato del Bien Comer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496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 mapa nutricional para cada comida del día.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67739"/>
            <a:ext cx="2411968" cy="24119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56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Verduras y Frutas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05361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base más abundante del plato. Consúmelas en gran variedad y cantidad.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867739"/>
            <a:ext cx="2411968" cy="2411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56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Cereales y Tubérculos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05361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Fuente principal de energía. Prefiere versiones integrales siempre que puedas.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867739"/>
            <a:ext cx="2411968" cy="24119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563195"/>
            <a:ext cx="38022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Leguminosas y Origen Animal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053614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Proteínas para el crecimiento y reparación de tejidos.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80190" y="1005126"/>
            <a:ext cx="1026914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5" name="Text 2"/>
          <p:cNvSpPr/>
          <p:nvPr/>
        </p:nvSpPr>
        <p:spPr>
          <a:xfrm>
            <a:off x="6416278" y="1073110"/>
            <a:ext cx="75473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GRUPO 1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80190" y="15220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Verduras y Frutas: La Base de tu Salud</a:t>
            </a:r>
            <a:endParaRPr lang="en-US" sz="4450" dirty="0"/>
          </a:p>
        </p:txBody>
      </p:sp>
      <p:sp>
        <p:nvSpPr>
          <p:cNvPr id="7" name="Shape 4"/>
          <p:cNvSpPr/>
          <p:nvPr/>
        </p:nvSpPr>
        <p:spPr>
          <a:xfrm>
            <a:off x="6280190" y="3279815"/>
            <a:ext cx="3664744" cy="2040374"/>
          </a:xfrm>
          <a:prstGeom prst="roundRect">
            <a:avLst>
              <a:gd name="adj" fmla="val 1668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6507004" y="3506629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🌿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Aportan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7004" y="4004667"/>
            <a:ext cx="3211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Vitaminas A y C, minerales, fibra y antioxidantes poderosos.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0171748" y="3279815"/>
            <a:ext cx="3664863" cy="2040374"/>
          </a:xfrm>
          <a:prstGeom prst="roundRect">
            <a:avLst>
              <a:gd name="adj" fmla="val 1668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10398562" y="3506629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💪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Beneficios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98562" y="4004667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Fortalecen el sistema inmunológico y previenen el estreñimiento.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547003"/>
            <a:ext cx="7556421" cy="1677472"/>
          </a:xfrm>
          <a:prstGeom prst="roundRect">
            <a:avLst>
              <a:gd name="adj" fmla="val 2028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6507004" y="5773817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✅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Recomendación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07004" y="6271855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Consúmelas en abundancia — son bajas en calorías y altas en nutrientes.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1810107"/>
            <a:ext cx="1058347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1878092"/>
            <a:ext cx="78617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GRUPO 2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232707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Cereales y Tubérculos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559981" y="3262670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Energía inteligente para tu día.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59981" y="3880723"/>
            <a:ext cx="2610088" cy="2538770"/>
          </a:xfrm>
          <a:prstGeom prst="roundRect">
            <a:avLst>
              <a:gd name="adj" fmla="val 5763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529501" y="3880723"/>
            <a:ext cx="121920" cy="2538770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9" name="Text 6"/>
          <p:cNvSpPr/>
          <p:nvPr/>
        </p:nvSpPr>
        <p:spPr>
          <a:xfrm>
            <a:off x="5908715" y="4138017"/>
            <a:ext cx="200406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Carbohidratos complejos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908715" y="5073491"/>
            <a:ext cx="200406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Energía sostenida para actividades diarias.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396883" y="3880723"/>
            <a:ext cx="2610207" cy="2538770"/>
          </a:xfrm>
          <a:prstGeom prst="roundRect">
            <a:avLst>
              <a:gd name="adj" fmla="val 5763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8366403" y="3880723"/>
            <a:ext cx="121920" cy="2538770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13" name="Text 10"/>
          <p:cNvSpPr/>
          <p:nvPr/>
        </p:nvSpPr>
        <p:spPr>
          <a:xfrm>
            <a:off x="8745617" y="4138017"/>
            <a:ext cx="200417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Prefiere integrales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8745617" y="5073491"/>
            <a:ext cx="200417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Pan, arroz y avena integrales aportan más fibra.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1233904" y="3880723"/>
            <a:ext cx="2610207" cy="2538770"/>
          </a:xfrm>
          <a:prstGeom prst="roundRect">
            <a:avLst>
              <a:gd name="adj" fmla="val 5763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11203424" y="3880723"/>
            <a:ext cx="121920" cy="2538770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17" name="Text 14"/>
          <p:cNvSpPr/>
          <p:nvPr/>
        </p:nvSpPr>
        <p:spPr>
          <a:xfrm>
            <a:off x="11582638" y="4138017"/>
            <a:ext cx="200417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Consumo moderado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1582638" y="5073491"/>
            <a:ext cx="200417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Evita el exceso para mantener un peso saludable.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84181" y="1864638"/>
            <a:ext cx="1061918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3" name="Text 1"/>
          <p:cNvSpPr/>
          <p:nvPr/>
        </p:nvSpPr>
        <p:spPr>
          <a:xfrm>
            <a:off x="6920270" y="1932623"/>
            <a:ext cx="78974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GRUPO 3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789390" y="2381607"/>
            <a:ext cx="110515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Leguminosas y Alimentos de Origen Animal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343054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Construyendo y reparando tu cuerpo cada día.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4048601"/>
            <a:ext cx="453628" cy="45362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4785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Leguminosas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527613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Frijol y lenteja: proteína vegetal de alto valor. Combínalas con cereales para proteínas completas.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4048601"/>
            <a:ext cx="453628" cy="45362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35893" y="4785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Lácteos y Huevo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235893" y="527613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Calcio, vitamina B12 y proteína. Elige opciones descremadas para menor grasa saturada.</a:t>
            </a:r>
            <a:endParaRPr lang="en-US" sz="17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4048601"/>
            <a:ext cx="453628" cy="45362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77995" y="4785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Carnes magras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77995" y="527613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Hierro y proteína de alta calidad. Prefiere cortes magros y pescado.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12156"/>
            <a:ext cx="4205168" cy="42051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59981" y="1312307"/>
            <a:ext cx="58007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Hidratación y Variedad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5559981" y="2276237"/>
            <a:ext cx="4028599" cy="3030736"/>
          </a:xfrm>
          <a:prstGeom prst="roundRect">
            <a:avLst>
              <a:gd name="adj" fmla="val 1123"/>
            </a:avLst>
          </a:prstGeom>
          <a:solidFill>
            <a:srgbClr val="F0EDE6"/>
          </a:solidFill>
          <a:ln/>
        </p:spPr>
      </p:sp>
      <p:sp>
        <p:nvSpPr>
          <p:cNvPr id="5" name="Shape 2"/>
          <p:cNvSpPr/>
          <p:nvPr/>
        </p:nvSpPr>
        <p:spPr>
          <a:xfrm>
            <a:off x="5786795" y="250305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3961" y="2690098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86795" y="34103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 litros diarios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786795" y="3991451"/>
            <a:ext cx="35749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agua es esencial para todas las funciones del organismo.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9815393" y="2276237"/>
            <a:ext cx="4028718" cy="3030736"/>
          </a:xfrm>
          <a:prstGeom prst="roundRect">
            <a:avLst>
              <a:gd name="adj" fmla="val 1123"/>
            </a:avLst>
          </a:prstGeom>
          <a:solidFill>
            <a:srgbClr val="F0EDE6"/>
          </a:solidFill>
          <a:ln/>
        </p:spPr>
      </p:sp>
      <p:sp>
        <p:nvSpPr>
          <p:cNvPr id="10" name="Shape 6"/>
          <p:cNvSpPr/>
          <p:nvPr/>
        </p:nvSpPr>
        <p:spPr>
          <a:xfrm>
            <a:off x="10042208" y="250305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9374" y="269009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042208" y="34103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Come variado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042208" y="3991451"/>
            <a:ext cx="35750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Todos los grupos en cada comida aseguran un aporte completo de nutrientes.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5559981" y="5562124"/>
            <a:ext cx="8284131" cy="1326713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795" y="5906214"/>
            <a:ext cx="283488" cy="22681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97097" y="5845612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💧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Agua primero: antes de comer, entre comidas y después de actividad física.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80190" y="1646753"/>
            <a:ext cx="1321475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1B5F3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3898" y="1722358"/>
            <a:ext cx="103405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1B5F39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¡ATENCIÓN!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80190" y="2178963"/>
            <a:ext cx="59187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¿Qué Evitar o Moderar?</a:t>
            </a:r>
            <a:endParaRPr lang="en-US" sz="4450" dirty="0"/>
          </a:p>
        </p:txBody>
      </p:sp>
      <p:sp>
        <p:nvSpPr>
          <p:cNvPr id="7" name="Shape 4"/>
          <p:cNvSpPr/>
          <p:nvPr/>
        </p:nvSpPr>
        <p:spPr>
          <a:xfrm>
            <a:off x="6280190" y="3227903"/>
            <a:ext cx="7556421" cy="3354943"/>
          </a:xfrm>
          <a:prstGeom prst="roundRect">
            <a:avLst>
              <a:gd name="adj" fmla="val 1014"/>
            </a:avLst>
          </a:prstGeom>
          <a:solidFill>
            <a:srgbClr val="F0EDE6"/>
          </a:solidFill>
          <a:ln/>
        </p:spPr>
      </p:sp>
      <p:sp>
        <p:nvSpPr>
          <p:cNvPr id="8" name="Shape 5"/>
          <p:cNvSpPr/>
          <p:nvPr/>
        </p:nvSpPr>
        <p:spPr>
          <a:xfrm>
            <a:off x="6280190" y="3227903"/>
            <a:ext cx="3778210" cy="2040374"/>
          </a:xfrm>
          <a:prstGeom prst="roundRect">
            <a:avLst>
              <a:gd name="adj" fmla="val 1668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6507004" y="3454717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🍬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Azúcares añadidos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07004" y="3952756"/>
            <a:ext cx="33245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Refrescos, dulces y postres — calorías vacías sin valor nutritivo.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0058400" y="3227903"/>
            <a:ext cx="3778210" cy="2040374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2" name="Shape 9"/>
          <p:cNvSpPr/>
          <p:nvPr/>
        </p:nvSpPr>
        <p:spPr>
          <a:xfrm>
            <a:off x="10058400" y="3227903"/>
            <a:ext cx="30480" cy="2040374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3" name="Text 10"/>
          <p:cNvSpPr/>
          <p:nvPr/>
        </p:nvSpPr>
        <p:spPr>
          <a:xfrm>
            <a:off x="10285214" y="3454717"/>
            <a:ext cx="3324582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🍟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Grasas trans y saturadas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285214" y="4307086"/>
            <a:ext cx="33245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Comida chatarra, frituras y productos ultraprocesados.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280190" y="5268278"/>
            <a:ext cx="7556421" cy="1314569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5268278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</p:sp>
      <p:sp>
        <p:nvSpPr>
          <p:cNvPr id="17" name="Text 14"/>
          <p:cNvSpPr/>
          <p:nvPr/>
        </p:nvSpPr>
        <p:spPr>
          <a:xfrm>
            <a:off x="6507004" y="5495092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🧂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Exceso de sodio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6507004" y="599313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Enlatados y embutidos elevan la presión arterial.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558409"/>
            <a:ext cx="59628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¡Tu Salud en tus Manos!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60735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1530906" y="2685217"/>
            <a:ext cx="38816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No es restrictiva, es inteligente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17563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Una dieta balanceada te da libertad con consciencia.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39921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1530906" y="4070033"/>
            <a:ext cx="41482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Pequeños cambios, gran impacto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530906" y="456045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Hábitos diarios sostenibles transforman tu bienestar a largo plazo.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7398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1530906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¡Empieza hoy!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530906" y="6308169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Nutre tu cuerpo de la mejor manera. El momento es ahora.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2026-04-21T18:11:26Z</dcterms:created>
  <dcterms:modified xsi:type="dcterms:W3CDTF">2026-04-21T18:11:26Z</dcterms:modified>
</cp:coreProperties>
</file>