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Prevención de Enfermedades Neuroendocrinas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 salud en acción — conoce, actúa y protege tu sistema hormonal.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2504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Cuida Tu Sistema Neuroendocrino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08276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Invierte en tu futuro.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La prevención y la detección temprana son tus mejores aliados.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4063722"/>
            <a:ext cx="3664744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42905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🌿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Prevenir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4780955"/>
            <a:ext cx="3211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Hábitos saludables cada día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4063722"/>
            <a:ext cx="3664863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10398562" y="42905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🔍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Detectar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8562" y="4780955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Actúa ante señales de alerta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597485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507004" y="58242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💪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Actuar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7004" y="631471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Consulta médica oportuna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37711"/>
            <a:ext cx="1917263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805696"/>
            <a:ext cx="16450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CONCEPTOS BÁSICOS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254681"/>
            <a:ext cx="126351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son las Enfermedades Neuroendocrinas?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85799"/>
            <a:ext cx="8284131" cy="462367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38943" y="2507694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sistema neuroendocrino integra nervios y hormonas para regular funciones vitales.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8943" y="3488650"/>
            <a:ext cx="4205168" cy="1760577"/>
          </a:xfrm>
          <a:prstGeom prst="roundRect">
            <a:avLst>
              <a:gd name="adj" fmla="val 1933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9865757" y="37154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Glándulas clave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865757" y="4296608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Hipotálamo · Hipófisis · Tiroides · Suprarrenales · Páncreas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38943" y="5476042"/>
            <a:ext cx="4205168" cy="1760577"/>
          </a:xfrm>
          <a:prstGeom prst="roundRect">
            <a:avLst>
              <a:gd name="adj" fmla="val 1933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9865757" y="57028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regulan?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5757" y="6284000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Metabolismo · Crecimiento · Estado de ánimo · Reproducción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186577"/>
            <a:ext cx="1167527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25F7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937498" y="1262182"/>
            <a:ext cx="88011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DESAFÍO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71878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Tumores Neuroendocrinos (TNE)</a:t>
            </a:r>
            <a:endParaRPr lang="en-US" sz="4450" dirty="0"/>
          </a:p>
        </p:txBody>
      </p:sp>
      <p:sp>
        <p:nvSpPr>
          <p:cNvPr id="6" name="Shape 3"/>
          <p:cNvSpPr/>
          <p:nvPr/>
        </p:nvSpPr>
        <p:spPr>
          <a:xfrm>
            <a:off x="793790" y="3476506"/>
            <a:ext cx="3664744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1020604" y="3703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son?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4193738"/>
            <a:ext cx="3211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Cánceres poco frecuentes originados en células neuroendocrinas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3476506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10" name="Text 7"/>
          <p:cNvSpPr/>
          <p:nvPr/>
        </p:nvSpPr>
        <p:spPr>
          <a:xfrm>
            <a:off x="4912162" y="3703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¿Dónde aparecen?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2162" y="4193738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Pulmón · Páncreas · Intestino · Glándulas suprarrenales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36074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1020604" y="5962888"/>
            <a:ext cx="32979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¿Por qué son complejos?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20604" y="645330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Síntomas variados, diagnóstico tardío y comportamiento impredecible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9376" y="647462"/>
            <a:ext cx="1131570" cy="373856"/>
          </a:xfrm>
          <a:prstGeom prst="roundRect">
            <a:avLst>
              <a:gd name="adj" fmla="val 6598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842605" y="709017"/>
            <a:ext cx="885111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REALIDAD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19376" y="1095732"/>
            <a:ext cx="7135178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¿Se Pueden Prevenir los TNE?</a:t>
            </a:r>
            <a:endParaRPr lang="en-US" sz="40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376" y="2455783"/>
            <a:ext cx="8399026" cy="4687729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9627513" y="2226945"/>
            <a:ext cx="4291013" cy="1591032"/>
          </a:xfrm>
          <a:prstGeom prst="roundRect">
            <a:avLst>
              <a:gd name="adj" fmla="val 6897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9604653" y="2226945"/>
            <a:ext cx="91440" cy="1591032"/>
          </a:xfrm>
          <a:prstGeom prst="roundRect">
            <a:avLst>
              <a:gd name="adj" fmla="val 33721"/>
            </a:avLst>
          </a:prstGeom>
          <a:solidFill>
            <a:srgbClr val="325F7B"/>
          </a:solidFill>
          <a:ln/>
        </p:spPr>
      </p:sp>
      <p:sp>
        <p:nvSpPr>
          <p:cNvPr id="8" name="Text 5"/>
          <p:cNvSpPr/>
          <p:nvPr/>
        </p:nvSpPr>
        <p:spPr>
          <a:xfrm>
            <a:off x="9924455" y="2455307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Causa desconocida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924455" y="2962632"/>
            <a:ext cx="3765709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origen exacto de muchos TNE aún no está determinado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627513" y="4004191"/>
            <a:ext cx="4291013" cy="1591032"/>
          </a:xfrm>
          <a:prstGeom prst="roundRect">
            <a:avLst>
              <a:gd name="adj" fmla="val 6897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9604653" y="4004191"/>
            <a:ext cx="91440" cy="1591032"/>
          </a:xfrm>
          <a:prstGeom prst="roundRect">
            <a:avLst>
              <a:gd name="adj" fmla="val 33721"/>
            </a:avLst>
          </a:prstGeom>
          <a:solidFill>
            <a:srgbClr val="325F7B"/>
          </a:solidFill>
          <a:ln/>
        </p:spPr>
      </p:sp>
      <p:sp>
        <p:nvSpPr>
          <p:cNvPr id="12" name="Text 9"/>
          <p:cNvSpPr/>
          <p:nvPr/>
        </p:nvSpPr>
        <p:spPr>
          <a:xfrm>
            <a:off x="9924455" y="4232553"/>
            <a:ext cx="2986921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Sin prevención universal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9924455" y="4739878"/>
            <a:ext cx="3765709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 existe una medida única que garantice evitarlos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627513" y="5781437"/>
            <a:ext cx="4291013" cy="1591032"/>
          </a:xfrm>
          <a:prstGeom prst="roundRect">
            <a:avLst>
              <a:gd name="adj" fmla="val 6897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04653" y="5781437"/>
            <a:ext cx="91440" cy="1591032"/>
          </a:xfrm>
          <a:prstGeom prst="roundRect">
            <a:avLst>
              <a:gd name="adj" fmla="val 33721"/>
            </a:avLst>
          </a:prstGeom>
          <a:solidFill>
            <a:srgbClr val="325F7B"/>
          </a:solidFill>
          <a:ln/>
        </p:spPr>
      </p:sp>
      <p:sp>
        <p:nvSpPr>
          <p:cNvPr id="16" name="Text 13"/>
          <p:cNvSpPr/>
          <p:nvPr/>
        </p:nvSpPr>
        <p:spPr>
          <a:xfrm>
            <a:off x="9924455" y="6009799"/>
            <a:ext cx="3064550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Lo que sí podemos hacer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9924455" y="6517124"/>
            <a:ext cx="3765709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Reducir factores de riesgo y detectar a tiempo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36658"/>
            <a:ext cx="1268849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904643"/>
            <a:ext cx="99667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PREVENCIÓN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353628"/>
            <a:ext cx="79156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Claves para Reducir el Riesgo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02568"/>
            <a:ext cx="2411968" cy="14906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176718"/>
            <a:ext cx="34985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Alimentación Balanceada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66713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Frutas, verduras y granos enteros. Menos ultraprocesados.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402568"/>
            <a:ext cx="2411968" cy="14906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893" y="5176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Ejercicio Regular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566713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Mínimo 150 minutos semanales de actividad moderada.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402568"/>
            <a:ext cx="2411968" cy="149066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176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Evita Tóxicos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566713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Sin tabaco. Alcohol con moderación.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23737" y="520065"/>
            <a:ext cx="1576626" cy="315516"/>
          </a:xfrm>
          <a:prstGeom prst="roundRect">
            <a:avLst>
              <a:gd name="adj" fmla="val 6605"/>
            </a:avLst>
          </a:prstGeom>
          <a:noFill/>
          <a:ln w="7620">
            <a:solidFill>
              <a:srgbClr val="325F7B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435537" y="579715"/>
            <a:ext cx="1353026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DETECCIÓN TEMPRANA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1323737" y="888682"/>
            <a:ext cx="8444627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Señales de Alerta que No Debes Ignorar</a:t>
            </a:r>
            <a:endParaRPr lang="en-US" sz="3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737" y="1780342"/>
            <a:ext cx="5779532" cy="5779532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37" y="1780342"/>
            <a:ext cx="5779532" cy="57795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34513" y="4021098"/>
            <a:ext cx="5779532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Los síntomas varían según el órgano afectado. Si son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persistentes o inusuales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consulta a tu médico de inmediato.</a:t>
            </a:r>
            <a:endParaRPr lang="en-US" sz="1350" dirty="0"/>
          </a:p>
        </p:txBody>
      </p:sp>
      <p:sp>
        <p:nvSpPr>
          <p:cNvPr id="8" name="Shape 4"/>
          <p:cNvSpPr/>
          <p:nvPr/>
        </p:nvSpPr>
        <p:spPr>
          <a:xfrm>
            <a:off x="7534513" y="4661178"/>
            <a:ext cx="5779532" cy="627936"/>
          </a:xfrm>
          <a:prstGeom prst="roundRect">
            <a:avLst>
              <a:gd name="adj" fmla="val 4148"/>
            </a:avLst>
          </a:prstGeom>
          <a:solidFill>
            <a:srgbClr val="C9DDE9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106" y="4901446"/>
            <a:ext cx="217051" cy="17359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98750" y="4837390"/>
            <a:ext cx="5041702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detección temprana mejora significativamente el pronóstico.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6905" y="588169"/>
            <a:ext cx="1083826" cy="324207"/>
          </a:xfrm>
          <a:prstGeom prst="roundRect">
            <a:avLst>
              <a:gd name="adj" fmla="val 6821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1067395" y="643414"/>
            <a:ext cx="862846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DIAGNÓSTICO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956905" y="972264"/>
            <a:ext cx="10186035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Diagnóstico Oportuno Cambia el Pronóstico</a:t>
            </a:r>
            <a:endParaRPr lang="en-US" sz="36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905" y="2444353"/>
            <a:ext cx="8108275" cy="45254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22381" y="1941076"/>
            <a:ext cx="368498" cy="230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01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9522381" y="2231231"/>
            <a:ext cx="4158496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8" name="Text 5"/>
          <p:cNvSpPr/>
          <p:nvPr/>
        </p:nvSpPr>
        <p:spPr>
          <a:xfrm>
            <a:off x="9522381" y="2368987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Consulta médica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9522381" y="2806541"/>
            <a:ext cx="4158496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Ante síntomas persistentes o inusuales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9522381" y="3361492"/>
            <a:ext cx="368498" cy="230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9522381" y="3651647"/>
            <a:ext cx="4158496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2" name="Text 9"/>
          <p:cNvSpPr/>
          <p:nvPr/>
        </p:nvSpPr>
        <p:spPr>
          <a:xfrm>
            <a:off x="9522381" y="3789402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Análisis de sangre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9522381" y="4226957"/>
            <a:ext cx="4158496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Marcadores hormonales y tumorales específicos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9522381" y="4781907"/>
            <a:ext cx="368498" cy="230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9522381" y="5072063"/>
            <a:ext cx="4158496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6" name="Text 13"/>
          <p:cNvSpPr/>
          <p:nvPr/>
        </p:nvSpPr>
        <p:spPr>
          <a:xfrm>
            <a:off x="9522381" y="520981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Estudios de imagen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9522381" y="5647373"/>
            <a:ext cx="4158496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TAC · RMN · Gammagrafía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9522381" y="6202323"/>
            <a:ext cx="368498" cy="230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9522381" y="6492478"/>
            <a:ext cx="4158496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20" name="Text 17"/>
          <p:cNvSpPr/>
          <p:nvPr/>
        </p:nvSpPr>
        <p:spPr>
          <a:xfrm>
            <a:off x="9522381" y="6630233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Biopsia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9522381" y="7067788"/>
            <a:ext cx="4158496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Confirmación histológica definitiva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690443"/>
            <a:ext cx="1163717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4" name="Text 1"/>
          <p:cNvSpPr/>
          <p:nvPr/>
        </p:nvSpPr>
        <p:spPr>
          <a:xfrm>
            <a:off x="6416278" y="758428"/>
            <a:ext cx="89154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URGENCIAS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280190" y="120741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Crisis Neuroendocrinas: Actúa Rápido</a:t>
            </a:r>
            <a:endParaRPr lang="en-US" sz="4450" dirty="0"/>
          </a:p>
        </p:txBody>
      </p:sp>
      <p:sp>
        <p:nvSpPr>
          <p:cNvPr id="6" name="Shape 3"/>
          <p:cNvSpPr/>
          <p:nvPr/>
        </p:nvSpPr>
        <p:spPr>
          <a:xfrm>
            <a:off x="6280190" y="2965133"/>
            <a:ext cx="7556421" cy="2976801"/>
          </a:xfrm>
          <a:prstGeom prst="roundRect">
            <a:avLst>
              <a:gd name="adj" fmla="val 1143"/>
            </a:avLst>
          </a:prstGeom>
          <a:solidFill>
            <a:srgbClr val="F3EEE3"/>
          </a:solidFill>
          <a:ln/>
        </p:spPr>
      </p:sp>
      <p:sp>
        <p:nvSpPr>
          <p:cNvPr id="7" name="Shape 4"/>
          <p:cNvSpPr/>
          <p:nvPr/>
        </p:nvSpPr>
        <p:spPr>
          <a:xfrm>
            <a:off x="6280190" y="2965133"/>
            <a:ext cx="3778210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6507004" y="3191947"/>
            <a:ext cx="28479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Hipoglucemia severa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7004" y="3682365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Confusión · Sudoración · Pérdida de conciencia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0058400" y="2965133"/>
            <a:ext cx="3778210" cy="1669852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1" name="Shape 8"/>
          <p:cNvSpPr/>
          <p:nvPr/>
        </p:nvSpPr>
        <p:spPr>
          <a:xfrm>
            <a:off x="10058400" y="2965133"/>
            <a:ext cx="30480" cy="1669852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2" name="Text 9"/>
          <p:cNvSpPr/>
          <p:nvPr/>
        </p:nvSpPr>
        <p:spPr>
          <a:xfrm>
            <a:off x="10285214" y="31919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Crisis tirotróxica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5214" y="3682365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Fiebre alta · Taquicardia · Agitación extrema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0190" y="4634984"/>
            <a:ext cx="7556421" cy="1306949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5" name="Shape 12"/>
          <p:cNvSpPr/>
          <p:nvPr/>
        </p:nvSpPr>
        <p:spPr>
          <a:xfrm>
            <a:off x="6280190" y="4634984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6" name="Text 13"/>
          <p:cNvSpPr/>
          <p:nvPr/>
        </p:nvSpPr>
        <p:spPr>
          <a:xfrm>
            <a:off x="6507004" y="48617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Crisis suprarrenal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6507004" y="535221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Presión baja · Dolor abdominal · Desmayo</a:t>
            </a:r>
            <a:endParaRPr lang="en-US" sz="1750" dirty="0"/>
          </a:p>
        </p:txBody>
      </p:sp>
      <p:sp>
        <p:nvSpPr>
          <p:cNvPr id="18" name="Shape 15"/>
          <p:cNvSpPr/>
          <p:nvPr/>
        </p:nvSpPr>
        <p:spPr>
          <a:xfrm>
            <a:off x="6280190" y="6197084"/>
            <a:ext cx="7556421" cy="1341953"/>
          </a:xfrm>
          <a:prstGeom prst="roundRect">
            <a:avLst>
              <a:gd name="adj" fmla="val 2535"/>
            </a:avLst>
          </a:prstGeom>
          <a:solidFill>
            <a:srgbClr val="C9DDE9"/>
          </a:solidFill>
          <a:ln/>
        </p:spPr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04" y="6525935"/>
            <a:ext cx="283488" cy="22681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7017306" y="6480572"/>
            <a:ext cx="6592491" cy="741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🚨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Ante cualquiera de estas señales, busca atención médica de inmediato.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534603"/>
            <a:ext cx="849630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25F7B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7498" y="2610207"/>
            <a:ext cx="5622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 ROL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3066812"/>
            <a:ext cx="95541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Tú Eres el Protagonista de Tu Salud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115753"/>
            <a:ext cx="914876" cy="9148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92154" y="41157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Infórmate y Educa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992154" y="4606171"/>
            <a:ext cx="296025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Conoce tu cuerpo y comparte información con tu entorno.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4115753"/>
            <a:ext cx="914876" cy="9148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34257" y="4115753"/>
            <a:ext cx="296025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Diálogo con Tu Médico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4257" y="4960501"/>
            <a:ext cx="296025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Comunica síntomas, dudas y cambios de forma abierta.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4115753"/>
            <a:ext cx="914876" cy="91487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876359" y="4115753"/>
            <a:ext cx="28938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Hábitos Consistentes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876359" y="4606171"/>
            <a:ext cx="296025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constancia en hábitos saludables es tu mejor protección.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2026-04-13T15:17:32Z</dcterms:created>
  <dcterms:modified xsi:type="dcterms:W3CDTF">2026-04-13T15:17:32Z</dcterms:modified>
</cp:coreProperties>
</file>