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MuseoModerno Medium"/>
      <p:regular r:id="rId17"/>
    </p:embeddedFont>
    <p:embeddedFont>
      <p:font typeface="MuseoModerno Medium"/>
      <p:regular r:id="rId18"/>
    </p:embeddedFont>
    <p:embeddedFont>
      <p:font typeface="MuseoModerno Medium"/>
      <p:regular r:id="rId19"/>
    </p:embeddedFont>
    <p:embeddedFont>
      <p:font typeface="MuseoModerno Medium"/>
      <p:regular r:id="rId20"/>
    </p:embeddedFont>
    <p:embeddedFont>
      <p:font typeface="Source Sans 3"/>
      <p:regular r:id="rId21"/>
    </p:embeddedFont>
    <p:embeddedFont>
      <p:font typeface="Source Sans 3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svg"/><Relationship Id="rId4" Type="http://schemas.openxmlformats.org/officeDocument/2006/relationships/image" Target="../media/image-4-4.png"/><Relationship Id="rId5" Type="http://schemas.openxmlformats.org/officeDocument/2006/relationships/image" Target="../media/image-4-5.svg"/><Relationship Id="rId6" Type="http://schemas.openxmlformats.org/officeDocument/2006/relationships/image" Target="../media/image-4-6.png"/><Relationship Id="rId7" Type="http://schemas.openxmlformats.org/officeDocument/2006/relationships/image" Target="../media/image-4-7.svg"/><Relationship Id="rId8" Type="http://schemas.openxmlformats.org/officeDocument/2006/relationships/slideLayout" Target="../slideLayouts/slideLayout5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3.png"/><Relationship Id="rId4" Type="http://schemas.openxmlformats.org/officeDocument/2006/relationships/image" Target="../media/image-7-4.sv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slideLayout" Target="../slideLayouts/slideLayout8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7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08878"/>
            <a:ext cx="74835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Proyecto Genoma Humano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Una de las mayores hazañas científicas del siglo XX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14431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Un nuevo capítulo en la historia humana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538924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 Proyecto Genoma Humano abrió las puertas a una era de comprensión sin precedentes sobre nuestra propia biología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0811" y="605552"/>
            <a:ext cx="5505807" cy="688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¿Qué es el PGH?</a:t>
            </a:r>
            <a:endParaRPr lang="en-US" sz="4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11" y="1854875"/>
            <a:ext cx="8319611" cy="5546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35252" y="3379708"/>
            <a:ext cx="3591401" cy="344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Misión científica ambiciosa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9635252" y="3937516"/>
            <a:ext cx="4231838" cy="694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Mapear completamente la secuencia de ADN humano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9635252" y="4824293"/>
            <a:ext cx="4231838" cy="1191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3,000 millones de pares de bases</a:t>
            </a:r>
            <a:endParaRPr lang="en-US" sz="1700" dirty="0"/>
          </a:p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20,000-25,000 genes</a:t>
            </a:r>
            <a:endParaRPr lang="en-US" sz="1700" dirty="0"/>
          </a:p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100,000 millones de dólares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90694"/>
            <a:ext cx="71978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Historia y Línea de Tiempo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043160" y="1839635"/>
            <a:ext cx="30480" cy="5599271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5" name="Shape 2"/>
          <p:cNvSpPr/>
          <p:nvPr/>
        </p:nvSpPr>
        <p:spPr>
          <a:xfrm>
            <a:off x="9153287" y="2079546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6" name="Shape 3"/>
          <p:cNvSpPr/>
          <p:nvPr/>
        </p:nvSpPr>
        <p:spPr>
          <a:xfrm>
            <a:off x="9803249" y="183963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7" name="Text 4"/>
          <p:cNvSpPr/>
          <p:nvPr/>
        </p:nvSpPr>
        <p:spPr>
          <a:xfrm>
            <a:off x="9888319" y="188214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6280190" y="1917502"/>
            <a:ext cx="26441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1990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280190" y="2407920"/>
            <a:ext cx="26441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Inicio del proyecto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280190" y="2906911"/>
            <a:ext cx="26441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EEUU, Reino Unido, Francia, Alemania, Japón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0283071" y="3440430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2" name="Shape 9"/>
          <p:cNvSpPr/>
          <p:nvPr/>
        </p:nvSpPr>
        <p:spPr>
          <a:xfrm>
            <a:off x="9803249" y="320051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9888319" y="324302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1192470" y="3278386"/>
            <a:ext cx="26441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1996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1192470" y="3768804"/>
            <a:ext cx="26441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Primeros avances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192470" y="4267795"/>
            <a:ext cx="26441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Secuenciación de cromosomas modelo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9153287" y="4613434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8" name="Shape 15"/>
          <p:cNvSpPr/>
          <p:nvPr/>
        </p:nvSpPr>
        <p:spPr>
          <a:xfrm>
            <a:off x="9803249" y="437352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9" name="Text 16"/>
          <p:cNvSpPr/>
          <p:nvPr/>
        </p:nvSpPr>
        <p:spPr>
          <a:xfrm>
            <a:off x="9888319" y="441602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20" name="Text 17"/>
          <p:cNvSpPr/>
          <p:nvPr/>
        </p:nvSpPr>
        <p:spPr>
          <a:xfrm>
            <a:off x="6280190" y="4451390"/>
            <a:ext cx="26441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2000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6280190" y="4941808"/>
            <a:ext cx="26441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Borrador completo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6280190" y="5440799"/>
            <a:ext cx="26441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Clinton y Blair anuncian logro histórico</a:t>
            </a:r>
            <a:endParaRPr lang="en-US" sz="1750" dirty="0"/>
          </a:p>
        </p:txBody>
      </p:sp>
      <p:sp>
        <p:nvSpPr>
          <p:cNvPr id="23" name="Shape 20"/>
          <p:cNvSpPr/>
          <p:nvPr/>
        </p:nvSpPr>
        <p:spPr>
          <a:xfrm>
            <a:off x="10283071" y="578643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24" name="Shape 21"/>
          <p:cNvSpPr/>
          <p:nvPr/>
        </p:nvSpPr>
        <p:spPr>
          <a:xfrm>
            <a:off x="9803249" y="55465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25" name="Text 22"/>
          <p:cNvSpPr/>
          <p:nvPr/>
        </p:nvSpPr>
        <p:spPr>
          <a:xfrm>
            <a:off x="9888319" y="558903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650" dirty="0"/>
          </a:p>
        </p:txBody>
      </p:sp>
      <p:sp>
        <p:nvSpPr>
          <p:cNvPr id="26" name="Text 23"/>
          <p:cNvSpPr/>
          <p:nvPr/>
        </p:nvSpPr>
        <p:spPr>
          <a:xfrm>
            <a:off x="11192470" y="5624393"/>
            <a:ext cx="26441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2003</a:t>
            </a:r>
            <a:endParaRPr lang="en-US" sz="2200" dirty="0"/>
          </a:p>
        </p:txBody>
      </p:sp>
      <p:sp>
        <p:nvSpPr>
          <p:cNvPr id="27" name="Text 24"/>
          <p:cNvSpPr/>
          <p:nvPr/>
        </p:nvSpPr>
        <p:spPr>
          <a:xfrm>
            <a:off x="11192470" y="6114812"/>
            <a:ext cx="26441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Finalización oficial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11192470" y="6613803"/>
            <a:ext cx="26441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13 años de investigación intensiva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812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Logros Científicos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130147"/>
            <a:ext cx="3664744" cy="2577108"/>
          </a:xfrm>
          <a:prstGeom prst="roundRect">
            <a:avLst>
              <a:gd name="adj" fmla="val 1320"/>
            </a:avLst>
          </a:prstGeom>
          <a:solidFill>
            <a:srgbClr val="F3EEE3"/>
          </a:solidFill>
          <a:ln/>
        </p:spPr>
      </p:sp>
      <p:sp>
        <p:nvSpPr>
          <p:cNvPr id="5" name="Shape 2"/>
          <p:cNvSpPr/>
          <p:nvPr/>
        </p:nvSpPr>
        <p:spPr>
          <a:xfrm>
            <a:off x="6507004" y="23569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325F7B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4170" y="2544008"/>
            <a:ext cx="306110" cy="3061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5070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Secuencia completa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6507004" y="3754636"/>
            <a:ext cx="3211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3,000 millones de bases mapeadas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10171748" y="2130147"/>
            <a:ext cx="3664863" cy="2577108"/>
          </a:xfrm>
          <a:prstGeom prst="roundRect">
            <a:avLst>
              <a:gd name="adj" fmla="val 1320"/>
            </a:avLst>
          </a:prstGeom>
          <a:solidFill>
            <a:srgbClr val="F3EEE3"/>
          </a:solidFill>
          <a:ln/>
        </p:spPr>
      </p:sp>
      <p:sp>
        <p:nvSpPr>
          <p:cNvPr id="10" name="Shape 6"/>
          <p:cNvSpPr/>
          <p:nvPr/>
        </p:nvSpPr>
        <p:spPr>
          <a:xfrm>
            <a:off x="10398562" y="235696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325F7B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5728" y="2544008"/>
            <a:ext cx="306110" cy="30611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398562" y="3264218"/>
            <a:ext cx="31786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Identificación de genes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10398562" y="3754636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20,000-25,000 genes humanos</a:t>
            </a:r>
            <a:endParaRPr lang="en-US" sz="1750" dirty="0"/>
          </a:p>
        </p:txBody>
      </p:sp>
      <p:sp>
        <p:nvSpPr>
          <p:cNvPr id="14" name="Shape 9"/>
          <p:cNvSpPr/>
          <p:nvPr/>
        </p:nvSpPr>
        <p:spPr>
          <a:xfrm>
            <a:off x="6280190" y="4934069"/>
            <a:ext cx="7556421" cy="2214205"/>
          </a:xfrm>
          <a:prstGeom prst="roundRect">
            <a:avLst>
              <a:gd name="adj" fmla="val 1537"/>
            </a:avLst>
          </a:prstGeom>
          <a:solidFill>
            <a:srgbClr val="F3EEE3"/>
          </a:solidFill>
          <a:ln/>
        </p:spPr>
      </p:sp>
      <p:sp>
        <p:nvSpPr>
          <p:cNvPr id="15" name="Shape 10"/>
          <p:cNvSpPr/>
          <p:nvPr/>
        </p:nvSpPr>
        <p:spPr>
          <a:xfrm>
            <a:off x="6507004" y="5160883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325F7B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4170" y="5347930"/>
            <a:ext cx="306110" cy="30611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507004" y="6068139"/>
            <a:ext cx="3036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Base de datos pública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6507004" y="6558558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Acceso abierto para investigadores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2711" y="632579"/>
            <a:ext cx="5416153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Impacto en Medicina</a:t>
            </a:r>
            <a:endParaRPr lang="en-US" sz="41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711" y="1794034"/>
            <a:ext cx="8378428" cy="558557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29537" y="2169557"/>
            <a:ext cx="209312" cy="261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9629537" y="2502456"/>
            <a:ext cx="4275653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6" name="Text 3"/>
          <p:cNvSpPr/>
          <p:nvPr/>
        </p:nvSpPr>
        <p:spPr>
          <a:xfrm>
            <a:off x="9629537" y="2652832"/>
            <a:ext cx="3043833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Medicina personalizada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9629537" y="3173135"/>
            <a:ext cx="4275653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Tratamientos basados en perfil genético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629537" y="3845481"/>
            <a:ext cx="209312" cy="261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02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9629537" y="4178379"/>
            <a:ext cx="4275653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10" name="Text 7"/>
          <p:cNvSpPr/>
          <p:nvPr/>
        </p:nvSpPr>
        <p:spPr>
          <a:xfrm>
            <a:off x="9629537" y="4328755"/>
            <a:ext cx="2815233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Diagnóstico temprano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9629537" y="4849058"/>
            <a:ext cx="4275653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Detección de predisposición a enfermedades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629537" y="5521404"/>
            <a:ext cx="209312" cy="261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03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9629537" y="5854303"/>
            <a:ext cx="4275653" cy="22860"/>
          </a:xfrm>
          <a:prstGeom prst="rect">
            <a:avLst/>
          </a:prstGeom>
          <a:solidFill>
            <a:srgbClr val="325F7B"/>
          </a:solidFill>
          <a:ln/>
        </p:spPr>
      </p:sp>
      <p:sp>
        <p:nvSpPr>
          <p:cNvPr id="14" name="Text 11"/>
          <p:cNvSpPr/>
          <p:nvPr/>
        </p:nvSpPr>
        <p:spPr>
          <a:xfrm>
            <a:off x="9629537" y="6004679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Nuevas terapias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9629537" y="6524982"/>
            <a:ext cx="4275653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Tratamientos dirigidos a mutaciones específicas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2711"/>
            <a:ext cx="59062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Aplicaciones en Salud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895118"/>
            <a:ext cx="4158615" cy="41586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280547"/>
            <a:ext cx="33808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Investigación oncológica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77096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Identificación de genes cancerígenos y terapias dirigidas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1895118"/>
            <a:ext cx="4158615" cy="415861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62805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Pruebas genéticas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677096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Screening prenatal y diagnóstico de enfermedades hereditarias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1895118"/>
            <a:ext cx="4158615" cy="41586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62805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Farmacogenética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6770965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Diseño de medicamentos personalizados según genética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620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Beneficios Sociales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3424476"/>
            <a:ext cx="680442" cy="6804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388406"/>
            <a:ext cx="31358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Comprensión evolutiva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87882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Reveló 99.9% de ADN idéntico entre humanos, con 0.1% definiendo variaciones individuales</a:t>
            </a:r>
            <a:endParaRPr lang="en-US" sz="17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5893" y="3424476"/>
            <a:ext cx="680442" cy="6804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388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Historia humana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4878824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Trazado de migraciones ancestrales y evolución de la especie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7995" y="3424476"/>
            <a:ext cx="680442" cy="68044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388406"/>
            <a:ext cx="37861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Reducción de discriminación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4878824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Prueba científica de que diferencias raciales son superficiales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23053"/>
            <a:ext cx="74449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Desafíos y Consideraciones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116836" y="3571994"/>
            <a:ext cx="3828217" cy="2134553"/>
          </a:xfrm>
          <a:prstGeom prst="roundRect">
            <a:avLst>
              <a:gd name="adj" fmla="val 1594"/>
            </a:avLst>
          </a:prstGeom>
          <a:solidFill>
            <a:srgbClr val="325F7B"/>
          </a:solidFill>
          <a:ln/>
        </p:spPr>
      </p:sp>
      <p:sp>
        <p:nvSpPr>
          <p:cNvPr id="5" name="Text 2"/>
          <p:cNvSpPr/>
          <p:nvPr/>
        </p:nvSpPr>
        <p:spPr>
          <a:xfrm>
            <a:off x="6343650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Aspectos éticos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343650" y="4379952"/>
            <a:ext cx="3374588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Privacidad genética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Discriminación laboral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Seguro médico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9368" y="3571994"/>
            <a:ext cx="3828217" cy="2134553"/>
          </a:xfrm>
          <a:prstGeom prst="roundRect">
            <a:avLst>
              <a:gd name="adj" fmla="val 1594"/>
            </a:avLst>
          </a:prstGeom>
          <a:solidFill>
            <a:srgbClr val="51738C"/>
          </a:solidFill>
          <a:ln/>
        </p:spPr>
      </p:sp>
      <p:sp>
        <p:nvSpPr>
          <p:cNvPr id="8" name="Text 5"/>
          <p:cNvSpPr/>
          <p:nvPr/>
        </p:nvSpPr>
        <p:spPr>
          <a:xfrm>
            <a:off x="10406182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Desafíos técnicos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182" y="4379952"/>
            <a:ext cx="3374588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Interpretación de datos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Costos de secuenciación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Almacenamiento masivo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7488" y="425172"/>
            <a:ext cx="4919424" cy="73791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Legado y Futuro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4674" y="2824758"/>
            <a:ext cx="30791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Genómica de precisión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154674" y="3315176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Secuenciación rápida y económica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4674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Medicina predictiva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154674" y="4676061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Prevención basada en riesgo genético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54674" y="5546527"/>
            <a:ext cx="33798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Nuevos descubrimientos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154674" y="6036945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Continúa revelando secretos del ADN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2026-04-04T21:39:36Z</dcterms:created>
  <dcterms:modified xsi:type="dcterms:W3CDTF">2026-04-04T21:39:36Z</dcterms:modified>
</cp:coreProperties>
</file>