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Alice"/>
      <p:regular r:id="rId17"/>
    </p:embeddedFont>
    <p:embeddedFont>
      <p:font typeface="Alice"/>
      <p:regular r:id="rId18"/>
    </p:embeddedFont>
    <p:embeddedFont>
      <p:font typeface="Lora"/>
      <p:regular r:id="rId19"/>
    </p:embeddedFont>
    <p:embeddedFont>
      <p:font typeface="Lora"/>
      <p:regular r:id="rId20"/>
    </p:embeddedFont>
    <p:embeddedFont>
      <p:font typeface="Lora"/>
      <p:regular r:id="rId21"/>
    </p:embeddedFont>
    <p:embeddedFont>
      <p:font typeface="Lora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svg"/><Relationship Id="rId3" Type="http://schemas.openxmlformats.org/officeDocument/2006/relationships/image" Target="../media/image-3-3.png"/><Relationship Id="rId4" Type="http://schemas.openxmlformats.org/officeDocument/2006/relationships/image" Target="../media/image-3-4.svg"/><Relationship Id="rId5" Type="http://schemas.openxmlformats.org/officeDocument/2006/relationships/image" Target="../media/image-3-5.png"/><Relationship Id="rId6" Type="http://schemas.openxmlformats.org/officeDocument/2006/relationships/image" Target="../media/image-3-6.svg"/><Relationship Id="rId7" Type="http://schemas.openxmlformats.org/officeDocument/2006/relationships/image" Target="../media/image-3-7.png"/><Relationship Id="rId8" Type="http://schemas.openxmlformats.org/officeDocument/2006/relationships/image" Target="../media/image-3-8.svg"/><Relationship Id="rId9" Type="http://schemas.openxmlformats.org/officeDocument/2006/relationships/slideLayout" Target="../slideLayouts/slideLayout4.xml"/><Relationship Id="rId10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svg"/><Relationship Id="rId4" Type="http://schemas.openxmlformats.org/officeDocument/2006/relationships/image" Target="../media/image-4-4.png"/><Relationship Id="rId5" Type="http://schemas.openxmlformats.org/officeDocument/2006/relationships/slideLayout" Target="../slideLayouts/slideLayout5.xml"/><Relationship Id="rId6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svg"/><Relationship Id="rId3" Type="http://schemas.openxmlformats.org/officeDocument/2006/relationships/image" Target="../media/image-7-3.png"/><Relationship Id="rId4" Type="http://schemas.openxmlformats.org/officeDocument/2006/relationships/image" Target="../media/image-7-4.svg"/><Relationship Id="rId5" Type="http://schemas.openxmlformats.org/officeDocument/2006/relationships/image" Target="../media/image-7-5.png"/><Relationship Id="rId6" Type="http://schemas.openxmlformats.org/officeDocument/2006/relationships/image" Target="../media/image-7-6.svg"/><Relationship Id="rId7" Type="http://schemas.openxmlformats.org/officeDocument/2006/relationships/image" Target="../media/image-7-7.png"/><Relationship Id="rId8" Type="http://schemas.openxmlformats.org/officeDocument/2006/relationships/image" Target="../media/image-7-8.svg"/><Relationship Id="rId9" Type="http://schemas.openxmlformats.org/officeDocument/2006/relationships/slideLayout" Target="../slideLayouts/slideLayout8.xml"/><Relationship Id="rId10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svg"/><Relationship Id="rId4" Type="http://schemas.openxmlformats.org/officeDocument/2006/relationships/image" Target="../media/image-8-4.png"/><Relationship Id="rId5" Type="http://schemas.openxmlformats.org/officeDocument/2006/relationships/image" Target="../media/image-8-5.svg"/><Relationship Id="rId6" Type="http://schemas.openxmlformats.org/officeDocument/2006/relationships/image" Target="../media/image-8-6.png"/><Relationship Id="rId7" Type="http://schemas.openxmlformats.org/officeDocument/2006/relationships/image" Target="../media/image-8-7.svg"/><Relationship Id="rId8" Type="http://schemas.openxmlformats.org/officeDocument/2006/relationships/slideLayout" Target="../slideLayouts/slideLayout9.xml"/><Relationship Id="rId9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5486400" cy="8229600"/>
          </a:xfrm>
          <a:prstGeom prst="rect">
            <a:avLst/>
          </a:prstGeom>
          <a:solidFill>
            <a:srgbClr val="F0EDE6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348" y="608290"/>
            <a:ext cx="5259586" cy="70129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80190" y="287297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Salud Pública: Accesibilidad para Poblaciones Marginadas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6280190" y="463069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Un llamado a garantizar el derecho a la salud para quienes más lo necesitan.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144000" y="0"/>
            <a:ext cx="5486400" cy="8229600"/>
          </a:xfrm>
          <a:prstGeom prst="rect">
            <a:avLst/>
          </a:prstGeom>
          <a:solidFill>
            <a:srgbClr val="F0EDE6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7348" y="608290"/>
            <a:ext cx="5259586" cy="70129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841177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¡Actuemos por una Salud para Todos!</a:t>
            </a:r>
            <a:endParaRPr lang="en-US" sz="4450" dirty="0"/>
          </a:p>
        </p:txBody>
      </p:sp>
      <p:sp>
        <p:nvSpPr>
          <p:cNvPr id="5" name="Shape 2"/>
          <p:cNvSpPr/>
          <p:nvPr/>
        </p:nvSpPr>
        <p:spPr>
          <a:xfrm>
            <a:off x="793790" y="2598896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0EDE6"/>
          </a:solidFill>
          <a:ln/>
        </p:spPr>
      </p:sp>
      <p:sp>
        <p:nvSpPr>
          <p:cNvPr id="6" name="Text 3"/>
          <p:cNvSpPr/>
          <p:nvPr/>
        </p:nvSpPr>
        <p:spPr>
          <a:xfrm>
            <a:off x="878860" y="2641402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1</a:t>
            </a:r>
            <a:endParaRPr lang="en-US" sz="2650" dirty="0"/>
          </a:p>
        </p:txBody>
      </p:sp>
      <p:sp>
        <p:nvSpPr>
          <p:cNvPr id="7" name="Text 4"/>
          <p:cNvSpPr/>
          <p:nvPr/>
        </p:nvSpPr>
        <p:spPr>
          <a:xfrm>
            <a:off x="1530906" y="2676763"/>
            <a:ext cx="482191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Fortalecer la capacidad organizacional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1530906" y="3167182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Sistemas de salud más resilientes y adaptables a cada realidad local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793790" y="4346615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0EDE6"/>
          </a:solidFill>
          <a:ln/>
        </p:spPr>
      </p:sp>
      <p:sp>
        <p:nvSpPr>
          <p:cNvPr id="10" name="Text 7"/>
          <p:cNvSpPr/>
          <p:nvPr/>
        </p:nvSpPr>
        <p:spPr>
          <a:xfrm>
            <a:off x="878860" y="4389120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2</a:t>
            </a:r>
            <a:endParaRPr lang="en-US" sz="2650" dirty="0"/>
          </a:p>
        </p:txBody>
      </p:sp>
      <p:sp>
        <p:nvSpPr>
          <p:cNvPr id="11" name="Text 8"/>
          <p:cNvSpPr/>
          <p:nvPr/>
        </p:nvSpPr>
        <p:spPr>
          <a:xfrm>
            <a:off x="1530906" y="4424482"/>
            <a:ext cx="471987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Reducir la vulnerabilidad poblacional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530906" y="4914900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Intervenciones integrales que ataquen las causas estructurales de la marginación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793790" y="6094333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0EDE6"/>
          </a:solidFill>
          <a:ln/>
        </p:spPr>
      </p:sp>
      <p:sp>
        <p:nvSpPr>
          <p:cNvPr id="14" name="Text 11"/>
          <p:cNvSpPr/>
          <p:nvPr/>
        </p:nvSpPr>
        <p:spPr>
          <a:xfrm>
            <a:off x="878860" y="6136838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3</a:t>
            </a:r>
            <a:endParaRPr lang="en-US" sz="2650" dirty="0"/>
          </a:p>
        </p:txBody>
      </p:sp>
      <p:sp>
        <p:nvSpPr>
          <p:cNvPr id="15" name="Text 12"/>
          <p:cNvSpPr/>
          <p:nvPr/>
        </p:nvSpPr>
        <p:spPr>
          <a:xfrm>
            <a:off x="1530906" y="6172200"/>
            <a:ext cx="489811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Construir equidad con acción colectiva</a:t>
            </a:r>
            <a:endParaRPr lang="en-US" sz="2200" dirty="0"/>
          </a:p>
        </p:txBody>
      </p:sp>
      <p:sp>
        <p:nvSpPr>
          <p:cNvPr id="16" name="Text 13"/>
          <p:cNvSpPr/>
          <p:nvPr/>
        </p:nvSpPr>
        <p:spPr>
          <a:xfrm>
            <a:off x="1530906" y="6662618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La equidad en salud es un objetivo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alcanzable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con voluntad política y compromiso ciudadano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144000" y="0"/>
            <a:ext cx="5486400" cy="8229600"/>
          </a:xfrm>
          <a:prstGeom prst="rect">
            <a:avLst/>
          </a:prstGeom>
          <a:solidFill>
            <a:srgbClr val="F0EDE6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0323" y="599003"/>
            <a:ext cx="5273635" cy="703159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44260" y="652582"/>
            <a:ext cx="7496294" cy="664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200"/>
              </a:lnSpc>
              <a:buNone/>
            </a:pPr>
            <a:r>
              <a:rPr lang="en-US" sz="41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El Desafío: Brechas en el Acceso</a:t>
            </a:r>
            <a:endParaRPr lang="en-US" sz="4150" dirty="0"/>
          </a:p>
        </p:txBody>
      </p:sp>
      <p:sp>
        <p:nvSpPr>
          <p:cNvPr id="5" name="Text 2"/>
          <p:cNvSpPr/>
          <p:nvPr/>
        </p:nvSpPr>
        <p:spPr>
          <a:xfrm>
            <a:off x="744260" y="1616035"/>
            <a:ext cx="7655481" cy="988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Millones enfrentan barreras para recibir atención médica básica. La </a:t>
            </a:r>
            <a:pPr algn="l" indent="0" marL="0">
              <a:lnSpc>
                <a:spcPts val="2550"/>
              </a:lnSpc>
              <a:buNone/>
            </a:pPr>
            <a:r>
              <a:rPr lang="en-US" sz="16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privación social, económica y material</a:t>
            </a:r>
            <a:pPr algn="l" indent="0" marL="0">
              <a:lnSpc>
                <a:spcPts val="2550"/>
              </a:lnSpc>
              <a:buNone/>
            </a:pPr>
            <a:r>
              <a:rPr lang="en-US" sz="16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impacta directamente la salud de comunidades enteras.</a:t>
            </a:r>
            <a:endParaRPr lang="en-US" sz="1650" dirty="0"/>
          </a:p>
        </p:txBody>
      </p:sp>
      <p:sp>
        <p:nvSpPr>
          <p:cNvPr id="6" name="Text 3"/>
          <p:cNvSpPr/>
          <p:nvPr/>
        </p:nvSpPr>
        <p:spPr>
          <a:xfrm>
            <a:off x="744260" y="2935248"/>
            <a:ext cx="3703082" cy="701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500"/>
              </a:lnSpc>
              <a:buNone/>
            </a:pPr>
            <a:r>
              <a:rPr lang="en-US" sz="55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400M</a:t>
            </a:r>
            <a:endParaRPr lang="en-US" sz="5500" dirty="0"/>
          </a:p>
        </p:txBody>
      </p:sp>
      <p:sp>
        <p:nvSpPr>
          <p:cNvPr id="7" name="Text 4"/>
          <p:cNvSpPr/>
          <p:nvPr/>
        </p:nvSpPr>
        <p:spPr>
          <a:xfrm>
            <a:off x="1266706" y="3892629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20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Sin cobertura</a:t>
            </a:r>
            <a:endParaRPr lang="en-US" sz="2050" dirty="0"/>
          </a:p>
        </p:txBody>
      </p:sp>
      <p:sp>
        <p:nvSpPr>
          <p:cNvPr id="8" name="Text 5"/>
          <p:cNvSpPr/>
          <p:nvPr/>
        </p:nvSpPr>
        <p:spPr>
          <a:xfrm>
            <a:off x="744260" y="4344472"/>
            <a:ext cx="3703082" cy="659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550"/>
              </a:lnSpc>
              <a:buNone/>
            </a:pPr>
            <a:r>
              <a:rPr lang="en-US" sz="16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Personas sin acceso a servicios esenciales de salud en el mundo</a:t>
            </a:r>
            <a:endParaRPr lang="en-US" sz="1650" dirty="0"/>
          </a:p>
        </p:txBody>
      </p:sp>
      <p:sp>
        <p:nvSpPr>
          <p:cNvPr id="9" name="Text 6"/>
          <p:cNvSpPr/>
          <p:nvPr/>
        </p:nvSpPr>
        <p:spPr>
          <a:xfrm>
            <a:off x="4696539" y="2935248"/>
            <a:ext cx="3703201" cy="701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500"/>
              </a:lnSpc>
              <a:buNone/>
            </a:pPr>
            <a:r>
              <a:rPr lang="en-US" sz="55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50%</a:t>
            </a:r>
            <a:endParaRPr lang="en-US" sz="5500" dirty="0"/>
          </a:p>
        </p:txBody>
      </p:sp>
      <p:sp>
        <p:nvSpPr>
          <p:cNvPr id="10" name="Text 7"/>
          <p:cNvSpPr/>
          <p:nvPr/>
        </p:nvSpPr>
        <p:spPr>
          <a:xfrm>
            <a:off x="5219105" y="3892629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20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Gasto de bolsillo</a:t>
            </a:r>
            <a:endParaRPr lang="en-US" sz="2050" dirty="0"/>
          </a:p>
        </p:txBody>
      </p:sp>
      <p:sp>
        <p:nvSpPr>
          <p:cNvPr id="11" name="Text 8"/>
          <p:cNvSpPr/>
          <p:nvPr/>
        </p:nvSpPr>
        <p:spPr>
          <a:xfrm>
            <a:off x="4696539" y="4344472"/>
            <a:ext cx="3703201" cy="659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550"/>
              </a:lnSpc>
              <a:buNone/>
            </a:pPr>
            <a:r>
              <a:rPr lang="en-US" sz="16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Del gasto total en salud en países de bajos ingresos</a:t>
            </a:r>
            <a:endParaRPr lang="en-US" sz="1650" dirty="0"/>
          </a:p>
        </p:txBody>
      </p:sp>
      <p:sp>
        <p:nvSpPr>
          <p:cNvPr id="12" name="Text 9"/>
          <p:cNvSpPr/>
          <p:nvPr/>
        </p:nvSpPr>
        <p:spPr>
          <a:xfrm>
            <a:off x="2720340" y="5508546"/>
            <a:ext cx="3703201" cy="701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500"/>
              </a:lnSpc>
              <a:buNone/>
            </a:pPr>
            <a:r>
              <a:rPr lang="en-US" sz="55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3x</a:t>
            </a:r>
            <a:endParaRPr lang="en-US" sz="5500" dirty="0"/>
          </a:p>
        </p:txBody>
      </p:sp>
      <p:sp>
        <p:nvSpPr>
          <p:cNvPr id="13" name="Text 10"/>
          <p:cNvSpPr/>
          <p:nvPr/>
        </p:nvSpPr>
        <p:spPr>
          <a:xfrm>
            <a:off x="3242905" y="6465927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20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Mayor riesgo</a:t>
            </a:r>
            <a:endParaRPr lang="en-US" sz="2050" dirty="0"/>
          </a:p>
        </p:txBody>
      </p:sp>
      <p:sp>
        <p:nvSpPr>
          <p:cNvPr id="14" name="Text 11"/>
          <p:cNvSpPr/>
          <p:nvPr/>
        </p:nvSpPr>
        <p:spPr>
          <a:xfrm>
            <a:off x="2720340" y="6917769"/>
            <a:ext cx="3703201" cy="659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550"/>
              </a:lnSpc>
              <a:buNone/>
            </a:pPr>
            <a:r>
              <a:rPr lang="en-US" sz="16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De enfermedades crónicas en zonas de alta marginación</a:t>
            </a:r>
            <a:endParaRPr lang="en-US" sz="16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40036"/>
            <a:ext cx="649759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¿Qué Barreras Enfrentan?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93790" y="2402443"/>
            <a:ext cx="566976" cy="56697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325290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Personales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3743325"/>
            <a:ext cx="637960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Falta de información, miedo y desconfianza hacia el sistema de salud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56884" y="2402443"/>
            <a:ext cx="566976" cy="56697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456884" y="325290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Económicas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7456884" y="3743325"/>
            <a:ext cx="637972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Costos de transporte, medicamentos y pérdida de ingresos por ausentismo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3790" y="4922758"/>
            <a:ext cx="566976" cy="56697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93790" y="577322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Organizacionales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793790" y="6263640"/>
            <a:ext cx="637960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Largos tiempos de espera, horarios inadecuados y falta de personal</a:t>
            </a:r>
            <a:endParaRPr lang="en-US" sz="175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56884" y="4922758"/>
            <a:ext cx="566976" cy="566976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456884" y="577322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Geográficas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7456884" y="6263640"/>
            <a:ext cx="637972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Distancia a centros de salud, caminos deteriorados y falta de transporte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012156"/>
            <a:ext cx="4205168" cy="4205168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5559981" y="2053114"/>
            <a:ext cx="2634615" cy="426244"/>
          </a:xfrm>
          <a:prstGeom prst="roundRect">
            <a:avLst>
              <a:gd name="adj" fmla="val 6386"/>
            </a:avLst>
          </a:prstGeom>
          <a:solidFill>
            <a:srgbClr val="D7F4E4"/>
          </a:solidFill>
          <a:ln/>
        </p:spPr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96069" y="2175510"/>
            <a:ext cx="181451" cy="18145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968246" y="2121098"/>
            <a:ext cx="2090261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CASO: PUEBLA, MÉXICO</a:t>
            </a:r>
            <a:endParaRPr lang="en-US" sz="1400" dirty="0"/>
          </a:p>
        </p:txBody>
      </p:sp>
      <p:sp>
        <p:nvSpPr>
          <p:cNvPr id="6" name="Text 2"/>
          <p:cNvSpPr/>
          <p:nvPr/>
        </p:nvSpPr>
        <p:spPr>
          <a:xfrm>
            <a:off x="5559981" y="2570083"/>
            <a:ext cx="58279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La Salud Va por Barrios</a:t>
            </a:r>
            <a:endParaRPr lang="en-US" sz="4450" dirty="0"/>
          </a:p>
        </p:txBody>
      </p:sp>
      <p:sp>
        <p:nvSpPr>
          <p:cNvPr id="7" name="Text 3"/>
          <p:cNvSpPr/>
          <p:nvPr/>
        </p:nvSpPr>
        <p:spPr>
          <a:xfrm>
            <a:off x="5559981" y="3505676"/>
            <a:ext cx="828413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Habitantes de zonas marginadas perciben deficiente accesibilidad: las políticas generales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no están adaptadas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a sus costumbres y realidades.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5559981" y="4486632"/>
            <a:ext cx="8284131" cy="1689616"/>
          </a:xfrm>
          <a:prstGeom prst="roundRect">
            <a:avLst>
              <a:gd name="adj" fmla="val 2014"/>
            </a:avLst>
          </a:prstGeom>
          <a:solidFill>
            <a:srgbClr val="FCF2B5"/>
          </a:solidFill>
          <a:ln/>
        </p:spPr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6795" y="4830723"/>
            <a:ext cx="283488" cy="22681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297097" y="4770120"/>
            <a:ext cx="732020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Viviendas precarias, servicios escasos y entornos deteriorados generan mayor incidencia de enfermedades crónicas y deterioro de la salud mental.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144000" y="0"/>
            <a:ext cx="5486400" cy="8229600"/>
          </a:xfrm>
          <a:prstGeom prst="rect">
            <a:avLst/>
          </a:prstGeom>
          <a:solidFill>
            <a:srgbClr val="F0EDE6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7348" y="608290"/>
            <a:ext cx="5259586" cy="70129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1210270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Poblaciones Específicas en Riesgo</a:t>
            </a:r>
            <a:endParaRPr lang="en-US" sz="4450" dirty="0"/>
          </a:p>
        </p:txBody>
      </p:sp>
      <p:sp>
        <p:nvSpPr>
          <p:cNvPr id="5" name="Shape 2"/>
          <p:cNvSpPr/>
          <p:nvPr/>
        </p:nvSpPr>
        <p:spPr>
          <a:xfrm>
            <a:off x="793790" y="2967990"/>
            <a:ext cx="7556421" cy="2093714"/>
          </a:xfrm>
          <a:prstGeom prst="roundRect">
            <a:avLst>
              <a:gd name="adj" fmla="val 6988"/>
            </a:avLst>
          </a:prstGeom>
          <a:solidFill>
            <a:srgbClr val="FCFBF8"/>
          </a:solidFill>
          <a:ln w="30480">
            <a:solidFill>
              <a:srgbClr val="D6D3CC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763310" y="2967990"/>
            <a:ext cx="121920" cy="2093714"/>
          </a:xfrm>
          <a:prstGeom prst="roundRect">
            <a:avLst>
              <a:gd name="adj" fmla="val 27907"/>
            </a:avLst>
          </a:prstGeom>
          <a:solidFill>
            <a:srgbClr val="1B5F39"/>
          </a:solidFill>
          <a:ln/>
        </p:spPr>
      </p:sp>
      <p:sp>
        <p:nvSpPr>
          <p:cNvPr id="7" name="Text 4"/>
          <p:cNvSpPr/>
          <p:nvPr/>
        </p:nvSpPr>
        <p:spPr>
          <a:xfrm>
            <a:off x="1142524" y="3225284"/>
            <a:ext cx="375725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Personas en situación de calle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1142524" y="3715703"/>
            <a:ext cx="695039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Barreras agravadas en contextos como la pandemia. Los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acompañantes pares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y dispositivos comunitarios son cruciales para el acceso.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793790" y="5288518"/>
            <a:ext cx="7556421" cy="1730812"/>
          </a:xfrm>
          <a:prstGeom prst="roundRect">
            <a:avLst>
              <a:gd name="adj" fmla="val 8453"/>
            </a:avLst>
          </a:prstGeom>
          <a:solidFill>
            <a:srgbClr val="FCFBF8"/>
          </a:solidFill>
          <a:ln w="30480">
            <a:solidFill>
              <a:srgbClr val="D6D3CC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763310" y="5288518"/>
            <a:ext cx="121920" cy="1730812"/>
          </a:xfrm>
          <a:prstGeom prst="roundRect">
            <a:avLst>
              <a:gd name="adj" fmla="val 27907"/>
            </a:avLst>
          </a:prstGeom>
          <a:solidFill>
            <a:srgbClr val="1B5F39"/>
          </a:solidFill>
          <a:ln/>
        </p:spPr>
      </p:sp>
      <p:sp>
        <p:nvSpPr>
          <p:cNvPr id="11" name="Text 8"/>
          <p:cNvSpPr/>
          <p:nvPr/>
        </p:nvSpPr>
        <p:spPr>
          <a:xfrm>
            <a:off x="1142524" y="5545812"/>
            <a:ext cx="509587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Población inmigrante y minorías étnicas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142524" y="6036231"/>
            <a:ext cx="69503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Requieren enfoques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culturalmente sensibles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y coordinación entre servicios sociales y sanitarios para una atención efectiva.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79183" y="554831"/>
            <a:ext cx="5874425" cy="564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00"/>
              </a:lnSpc>
              <a:buNone/>
            </a:pPr>
            <a:r>
              <a:rPr lang="en-US" sz="35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Atención Primaria Equitativa</a:t>
            </a:r>
            <a:endParaRPr lang="en-US" sz="35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9183" y="1497449"/>
            <a:ext cx="6015395" cy="6015395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183" y="1497449"/>
            <a:ext cx="6015395" cy="601539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543205" y="3683913"/>
            <a:ext cx="6015395" cy="5195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Reforzar la </a:t>
            </a:r>
            <a:pPr algn="l" indent="0" marL="0">
              <a:lnSpc>
                <a:spcPts val="2000"/>
              </a:lnSpc>
              <a:buNone/>
            </a:pPr>
            <a:r>
              <a:rPr lang="en-US" sz="14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atención primaria</a:t>
            </a:r>
            <a:pPr algn="l" indent="0" marL="0">
              <a:lnSpc>
                <a:spcPts val="2000"/>
              </a:lnSpc>
              <a:buNone/>
            </a:pP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en zonas de mayor vulnerabilidad social es esencial para cerrar brechas.</a:t>
            </a:r>
            <a:endParaRPr lang="en-US" sz="1400" dirty="0"/>
          </a:p>
        </p:txBody>
      </p:sp>
      <p:sp>
        <p:nvSpPr>
          <p:cNvPr id="6" name="Shape 2"/>
          <p:cNvSpPr/>
          <p:nvPr/>
        </p:nvSpPr>
        <p:spPr>
          <a:xfrm>
            <a:off x="7543205" y="4365427"/>
            <a:ext cx="6015395" cy="928568"/>
          </a:xfrm>
          <a:prstGeom prst="roundRect">
            <a:avLst>
              <a:gd name="adj" fmla="val 2920"/>
            </a:avLst>
          </a:prstGeom>
          <a:solidFill>
            <a:srgbClr val="B6D6FC"/>
          </a:solidFill>
          <a:ln/>
        </p:spPr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3942" y="4631174"/>
            <a:ext cx="225862" cy="180737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130540" y="4554498"/>
            <a:ext cx="5247323" cy="5195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Se necesitan métricas que consideren la </a:t>
            </a:r>
            <a:pPr algn="l" indent="0" marL="0">
              <a:lnSpc>
                <a:spcPts val="200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demanda real</a:t>
            </a:r>
            <a:pPr algn="l" indent="0" marL="0">
              <a:lnSpc>
                <a:spcPts val="2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y la intensidad asistencial, no solo el tamaño poblacional.</a:t>
            </a:r>
            <a:endParaRPr lang="en-US" sz="1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43082"/>
            <a:ext cx="601563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Soluciones Innovadoras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005489"/>
            <a:ext cx="6407944" cy="2577108"/>
          </a:xfrm>
          <a:prstGeom prst="roundRect">
            <a:avLst>
              <a:gd name="adj" fmla="val 1320"/>
            </a:avLst>
          </a:prstGeom>
          <a:solidFill>
            <a:srgbClr val="F0EDE6"/>
          </a:solidFill>
          <a:ln/>
        </p:spPr>
      </p:sp>
      <p:sp>
        <p:nvSpPr>
          <p:cNvPr id="4" name="Shape 2"/>
          <p:cNvSpPr/>
          <p:nvPr/>
        </p:nvSpPr>
        <p:spPr>
          <a:xfrm>
            <a:off x="1020604" y="2232303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1B5F39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207770" y="2419350"/>
            <a:ext cx="306110" cy="30611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0604" y="3139559"/>
            <a:ext cx="356175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Coordinación Sociosanitaria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20604" y="3629978"/>
            <a:ext cx="59543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Integrar servicios de salud y sociales para una atención verdaderamente integral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7428548" y="2005489"/>
            <a:ext cx="6408063" cy="2577108"/>
          </a:xfrm>
          <a:prstGeom prst="roundRect">
            <a:avLst>
              <a:gd name="adj" fmla="val 1320"/>
            </a:avLst>
          </a:prstGeom>
          <a:solidFill>
            <a:srgbClr val="F0EDE6"/>
          </a:solidFill>
          <a:ln/>
        </p:spPr>
      </p:sp>
      <p:sp>
        <p:nvSpPr>
          <p:cNvPr id="9" name="Shape 6"/>
          <p:cNvSpPr/>
          <p:nvPr/>
        </p:nvSpPr>
        <p:spPr>
          <a:xfrm>
            <a:off x="7655362" y="2232303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1B5F39"/>
          </a:solidFill>
          <a:ln/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42528" y="2419350"/>
            <a:ext cx="306110" cy="30611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655362" y="3139559"/>
            <a:ext cx="322623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Conectores Comunitarios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7655362" y="3629978"/>
            <a:ext cx="59544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Figuras clave que identifican y apoyan a colectivos vulnerables en su entorno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793790" y="4809411"/>
            <a:ext cx="6407944" cy="2577108"/>
          </a:xfrm>
          <a:prstGeom prst="roundRect">
            <a:avLst>
              <a:gd name="adj" fmla="val 1320"/>
            </a:avLst>
          </a:prstGeom>
          <a:solidFill>
            <a:srgbClr val="F0EDE6"/>
          </a:solidFill>
          <a:ln/>
        </p:spPr>
      </p:sp>
      <p:sp>
        <p:nvSpPr>
          <p:cNvPr id="14" name="Shape 10"/>
          <p:cNvSpPr/>
          <p:nvPr/>
        </p:nvSpPr>
        <p:spPr>
          <a:xfrm>
            <a:off x="1020604" y="5036225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1B5F39"/>
          </a:solidFill>
          <a:ln/>
        </p:spPr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07770" y="5223272"/>
            <a:ext cx="306110" cy="306110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1020604" y="594348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Historial Único Digital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1020604" y="6433899"/>
            <a:ext cx="59543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Interoperabilidad de datos sociales y sanitarios para mejorar la eficiencia</a:t>
            </a:r>
            <a:endParaRPr lang="en-US" sz="1750" dirty="0"/>
          </a:p>
        </p:txBody>
      </p:sp>
      <p:sp>
        <p:nvSpPr>
          <p:cNvPr id="18" name="Shape 13"/>
          <p:cNvSpPr/>
          <p:nvPr/>
        </p:nvSpPr>
        <p:spPr>
          <a:xfrm>
            <a:off x="7428548" y="4809411"/>
            <a:ext cx="6408063" cy="2577108"/>
          </a:xfrm>
          <a:prstGeom prst="roundRect">
            <a:avLst>
              <a:gd name="adj" fmla="val 1320"/>
            </a:avLst>
          </a:prstGeom>
          <a:solidFill>
            <a:srgbClr val="F0EDE6"/>
          </a:solidFill>
          <a:ln/>
        </p:spPr>
      </p:sp>
      <p:sp>
        <p:nvSpPr>
          <p:cNvPr id="19" name="Shape 14"/>
          <p:cNvSpPr/>
          <p:nvPr/>
        </p:nvSpPr>
        <p:spPr>
          <a:xfrm>
            <a:off x="7655362" y="5036225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1B5F39"/>
          </a:solidFill>
          <a:ln/>
        </p:spPr>
      </p:sp>
      <p:pic>
        <p:nvPicPr>
          <p:cNvPr id="20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42528" y="5223272"/>
            <a:ext cx="306110" cy="306110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7655362" y="5943481"/>
            <a:ext cx="309503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Incentivos Profesionales</a:t>
            </a:r>
            <a:endParaRPr lang="en-US" sz="2200" dirty="0"/>
          </a:p>
        </p:txBody>
      </p:sp>
      <p:sp>
        <p:nvSpPr>
          <p:cNvPr id="22" name="Text 16"/>
          <p:cNvSpPr/>
          <p:nvPr/>
        </p:nvSpPr>
        <p:spPr>
          <a:xfrm>
            <a:off x="7655362" y="6433899"/>
            <a:ext cx="59544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Atraer y retener personal de salud en zonas de mayor vulnerabilidad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012156"/>
            <a:ext cx="4205168" cy="4205168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5559981" y="1301353"/>
            <a:ext cx="1392198" cy="441484"/>
          </a:xfrm>
          <a:prstGeom prst="roundRect">
            <a:avLst>
              <a:gd name="adj" fmla="val 6165"/>
            </a:avLst>
          </a:prstGeom>
          <a:noFill/>
          <a:ln w="7620">
            <a:solidFill>
              <a:srgbClr val="1B5F39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5703689" y="1376958"/>
            <a:ext cx="1104781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1B5F39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ESTRATEGIA</a:t>
            </a: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5559981" y="1833563"/>
            <a:ext cx="828413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Cerrando Brechas: Acción Territorial</a:t>
            </a:r>
            <a:endParaRPr lang="en-US" sz="44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44991" y="3513296"/>
            <a:ext cx="340162" cy="34016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297097" y="3506272"/>
            <a:ext cx="3263146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Mapeo de desiertos de atención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6297097" y="4441746"/>
            <a:ext cx="326314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Identificar áreas con infraestructura médica deficiente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28741" y="3513296"/>
            <a:ext cx="340162" cy="34016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580846" y="3506272"/>
            <a:ext cx="326326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Unidades médicas móviles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0580846" y="4441746"/>
            <a:ext cx="326326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Despliegue territorial para zonas de difícil acceso</a:t>
            </a:r>
            <a:endParaRPr lang="en-US" sz="175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44991" y="5991106"/>
            <a:ext cx="340162" cy="340162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6297097" y="598408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Marco AAAQ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6297097" y="6565225"/>
            <a:ext cx="754701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Accesibilidad, disponibilidad, aceptabilidad y calidad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5486400" cy="8229600"/>
          </a:xfrm>
          <a:prstGeom prst="rect">
            <a:avLst/>
          </a:prstGeom>
          <a:solidFill>
            <a:srgbClr val="F0EDE6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348" y="608290"/>
            <a:ext cx="5259586" cy="70129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80190" y="643295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El Camino Hacia la Equidad en Salud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6620351" y="2656165"/>
            <a:ext cx="721625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La salud es un derecho fundamental que debe ser garantizado para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todas las personas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, sin importar su origen, condición social o lugar de residencia.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6280190" y="2401014"/>
            <a:ext cx="30480" cy="1599009"/>
          </a:xfrm>
          <a:prstGeom prst="rect">
            <a:avLst/>
          </a:prstGeom>
          <a:solidFill>
            <a:srgbClr val="1B5F39"/>
          </a:solidFill>
          <a:ln/>
        </p:spPr>
      </p:sp>
      <p:sp>
        <p:nvSpPr>
          <p:cNvPr id="7" name="Shape 4"/>
          <p:cNvSpPr/>
          <p:nvPr/>
        </p:nvSpPr>
        <p:spPr>
          <a:xfrm>
            <a:off x="6280190" y="4255175"/>
            <a:ext cx="7556421" cy="3331131"/>
          </a:xfrm>
          <a:prstGeom prst="roundRect">
            <a:avLst>
              <a:gd name="adj" fmla="val 1021"/>
            </a:avLst>
          </a:prstGeom>
          <a:solidFill>
            <a:srgbClr val="F0EDE6"/>
          </a:solidFill>
          <a:ln/>
        </p:spPr>
      </p:sp>
      <p:sp>
        <p:nvSpPr>
          <p:cNvPr id="8" name="Shape 5"/>
          <p:cNvSpPr/>
          <p:nvPr/>
        </p:nvSpPr>
        <p:spPr>
          <a:xfrm>
            <a:off x="6280190" y="4255175"/>
            <a:ext cx="3778210" cy="2024182"/>
          </a:xfrm>
          <a:prstGeom prst="roundRect">
            <a:avLst>
              <a:gd name="adj" fmla="val 1681"/>
            </a:avLst>
          </a:prstGeom>
          <a:solidFill>
            <a:srgbClr val="F0EDE6"/>
          </a:solidFill>
          <a:ln/>
        </p:spPr>
      </p:sp>
      <p:sp>
        <p:nvSpPr>
          <p:cNvPr id="9" name="Text 6"/>
          <p:cNvSpPr/>
          <p:nvPr/>
        </p:nvSpPr>
        <p:spPr>
          <a:xfrm>
            <a:off x="6507004" y="4481989"/>
            <a:ext cx="3324582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Políticas Públicas Integrales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6507004" y="5326737"/>
            <a:ext cx="332458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Marco normativo inclusivo y comprometido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10058400" y="4255175"/>
            <a:ext cx="3778210" cy="2024182"/>
          </a:xfrm>
          <a:prstGeom prst="rect">
            <a:avLst/>
          </a:prstGeom>
          <a:solidFill>
            <a:srgbClr val="F0EDE6"/>
          </a:solidFill>
          <a:ln/>
        </p:spPr>
      </p:sp>
      <p:sp>
        <p:nvSpPr>
          <p:cNvPr id="12" name="Shape 9"/>
          <p:cNvSpPr/>
          <p:nvPr/>
        </p:nvSpPr>
        <p:spPr>
          <a:xfrm>
            <a:off x="10058400" y="4255175"/>
            <a:ext cx="30480" cy="2024182"/>
          </a:xfrm>
          <a:prstGeom prst="roundRect">
            <a:avLst>
              <a:gd name="adj" fmla="val 111628"/>
            </a:avLst>
          </a:prstGeom>
          <a:solidFill>
            <a:srgbClr val="D6D3CC"/>
          </a:solidFill>
          <a:ln/>
        </p:spPr>
      </p:sp>
      <p:sp>
        <p:nvSpPr>
          <p:cNvPr id="13" name="Text 10"/>
          <p:cNvSpPr/>
          <p:nvPr/>
        </p:nvSpPr>
        <p:spPr>
          <a:xfrm>
            <a:off x="10285214" y="448198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Inversión Estratégica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10285214" y="4972407"/>
            <a:ext cx="332458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Recursos focalizados donde más se necesitan</a:t>
            </a:r>
            <a:endParaRPr lang="en-US" sz="1750" dirty="0"/>
          </a:p>
        </p:txBody>
      </p:sp>
      <p:sp>
        <p:nvSpPr>
          <p:cNvPr id="15" name="Shape 12"/>
          <p:cNvSpPr/>
          <p:nvPr/>
        </p:nvSpPr>
        <p:spPr>
          <a:xfrm>
            <a:off x="6280190" y="6279356"/>
            <a:ext cx="7556421" cy="1306949"/>
          </a:xfrm>
          <a:prstGeom prst="rect">
            <a:avLst/>
          </a:prstGeom>
          <a:solidFill>
            <a:srgbClr val="F0EDE6"/>
          </a:solidFill>
          <a:ln/>
        </p:spPr>
      </p:sp>
      <p:sp>
        <p:nvSpPr>
          <p:cNvPr id="16" name="Shape 13"/>
          <p:cNvSpPr/>
          <p:nvPr/>
        </p:nvSpPr>
        <p:spPr>
          <a:xfrm>
            <a:off x="6280190" y="6279356"/>
            <a:ext cx="7556421" cy="30480"/>
          </a:xfrm>
          <a:prstGeom prst="roundRect">
            <a:avLst>
              <a:gd name="adj" fmla="val 111628"/>
            </a:avLst>
          </a:prstGeom>
          <a:solidFill>
            <a:srgbClr val="D6D3CC"/>
          </a:solidFill>
          <a:ln/>
        </p:spPr>
      </p:sp>
      <p:sp>
        <p:nvSpPr>
          <p:cNvPr id="17" name="Text 14"/>
          <p:cNvSpPr/>
          <p:nvPr/>
        </p:nvSpPr>
        <p:spPr>
          <a:xfrm>
            <a:off x="6507004" y="650617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Justicia Social</a:t>
            </a:r>
            <a:endParaRPr lang="en-US" sz="2200" dirty="0"/>
          </a:p>
        </p:txBody>
      </p:sp>
      <p:sp>
        <p:nvSpPr>
          <p:cNvPr id="18" name="Text 15"/>
          <p:cNvSpPr/>
          <p:nvPr/>
        </p:nvSpPr>
        <p:spPr>
          <a:xfrm>
            <a:off x="6507004" y="6996589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Compromiso ético con los más vulnerables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2026-04-27T15:56:36Z</dcterms:created>
  <dcterms:modified xsi:type="dcterms:W3CDTF">2026-04-27T15:56:36Z</dcterms:modified>
</cp:coreProperties>
</file>