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DM Sans Medium"/>
      <p:regular r:id="rId17"/>
    </p:embeddedFont>
    <p:embeddedFont>
      <p:font typeface="DM Sans Medium"/>
      <p:regular r:id="rId18"/>
    </p:embeddedFont>
    <p:embeddedFont>
      <p:font typeface="DM Sans Medium"/>
      <p:regular r:id="rId19"/>
    </p:embeddedFont>
    <p:embeddedFont>
      <p:font typeface="DM Sans Medium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3227427"/>
            <a:ext cx="62985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Trastornos Alimenticios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Una mirada profunda y compasiva sobre enfermedades que afectan millones de vidas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690568" y="501134"/>
            <a:ext cx="1209318" cy="276820"/>
          </a:xfrm>
          <a:prstGeom prst="roundRect">
            <a:avLst>
              <a:gd name="adj" fmla="val 7067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1788319" y="549950"/>
            <a:ext cx="1013817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RECUPERACIÓN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1690568" y="824746"/>
            <a:ext cx="5557004" cy="509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Un Camino Hacia la Sanación</a:t>
            </a:r>
            <a:endParaRPr lang="en-US" sz="32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0568" y="1509832"/>
            <a:ext cx="11249144" cy="493799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598904" y="4582008"/>
            <a:ext cx="1971841" cy="609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Intervención temprana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3598904" y="5278111"/>
            <a:ext cx="1971841" cy="628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5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Reconocer el problema y buscar ayuda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9135228" y="4715574"/>
            <a:ext cx="1971842" cy="609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Recuperación sostenida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135228" y="5411678"/>
            <a:ext cx="1971842" cy="418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5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Apoyo personal y profesional continuo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383317" y="2027654"/>
            <a:ext cx="1971842" cy="609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Terapia multidisciplinaria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6383317" y="2723758"/>
            <a:ext cx="1971842" cy="418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600"/>
              </a:lnSpc>
              <a:buNone/>
            </a:pPr>
            <a:r>
              <a:rPr lang="en-US" sz="15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Apoyo psicológico, nutricional y médico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690568" y="6579632"/>
            <a:ext cx="11249144" cy="448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 el apoyo adecuado, la recuperación es completamente posible. No estás solo/a — existen profesionales y comunidades dispuestos a acompañarte en cada paso del camino.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1690568" y="7159585"/>
            <a:ext cx="11249144" cy="568762"/>
          </a:xfrm>
          <a:prstGeom prst="roundRect">
            <a:avLst>
              <a:gd name="adj" fmla="val 4300"/>
            </a:avLst>
          </a:prstGeom>
          <a:solidFill>
            <a:srgbClr val="B6FCB8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65" y="7388304"/>
            <a:ext cx="203716" cy="162997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2220278" y="7317462"/>
            <a:ext cx="1055643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intervención temprana mejora significativamente el pronóstico. Busca ayuda hoy.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1490424"/>
            <a:ext cx="1438989" cy="426244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4" name="Text 1"/>
          <p:cNvSpPr/>
          <p:nvPr/>
        </p:nvSpPr>
        <p:spPr>
          <a:xfrm>
            <a:off x="5696069" y="1558409"/>
            <a:ext cx="116681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 ESENCIAL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2007394"/>
            <a:ext cx="828413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¿Qué Son los Trastornos Alimenticios?</a:t>
            </a:r>
            <a:endParaRPr lang="en-US" sz="4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4991" y="3687128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97097" y="3680103"/>
            <a:ext cx="326314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Enfermedades complejas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297097" y="4615577"/>
            <a:ext cx="326314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Afectan la salud física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mental simultáneamente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8741" y="3687128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80846" y="3680103"/>
            <a:ext cx="326326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Comportamientos peligrosos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80846" y="4615577"/>
            <a:ext cx="326326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Distorsión severa de la imagen corporal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4991" y="5802035"/>
            <a:ext cx="340162" cy="34016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97097" y="57950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No es una elección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6297097" y="6376154"/>
            <a:ext cx="7547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Son condiciones médicas serias que requieren atención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La Imagen Corporal Distorsionada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mente puede crear una percepción del cuerpo muy diferente a la realidad — y ese espejo interno es el campo de batalla más difícil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55207"/>
            <a:ext cx="2014180" cy="426244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723192"/>
            <a:ext cx="174200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TIPOS PRINCIPALES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172176"/>
            <a:ext cx="102271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Trastornos Alimenticios Más Comunes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21117"/>
            <a:ext cx="2411968" cy="149066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49952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Anorexia Nerviosa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48568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Miedo intenso a engordar. Restricción severa de alimentos. Peso peligrosamente bajo.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221117"/>
            <a:ext cx="2411968" cy="14906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35893" y="49952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Bulimia Nerviosa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548568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Ciclos de atracones seguidos de conductas compensatorias: vómitos, laxantes, ejercicio excesivo.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221117"/>
            <a:ext cx="2411968" cy="149066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7995" y="4995267"/>
            <a:ext cx="29414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Trastorno por Atracón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7995" y="548568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Episodios recurrentes de ingesta excesiva sin conductas compensatorias posteriores.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6627"/>
            <a:ext cx="112358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Prevalencia de los Trastornos Alimenticios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66918"/>
            <a:ext cx="6244709" cy="36173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08279" y="4448487"/>
            <a:ext cx="16561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47%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1716085" y="6003055"/>
            <a:ext cx="16561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30%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1340091" y="3855828"/>
            <a:ext cx="16561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10%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2249163" y="2976722"/>
            <a:ext cx="16561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13%</a:t>
            </a:r>
            <a:endParaRPr lang="en-US" sz="650" dirty="0"/>
          </a:p>
        </p:txBody>
      </p:sp>
      <p:sp>
        <p:nvSpPr>
          <p:cNvPr id="8" name="Shape 5"/>
          <p:cNvSpPr/>
          <p:nvPr/>
        </p:nvSpPr>
        <p:spPr>
          <a:xfrm>
            <a:off x="5197316" y="4303752"/>
            <a:ext cx="1453396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656" y="4340304"/>
            <a:ext cx="91440" cy="9144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1626" y="4326612"/>
            <a:ext cx="1224796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Trastorno por Atracón·47%</a:t>
            </a:r>
            <a:endParaRPr lang="en-US" sz="700" dirty="0"/>
          </a:p>
        </p:txBody>
      </p:sp>
      <p:sp>
        <p:nvSpPr>
          <p:cNvPr id="11" name="Text 7"/>
          <p:cNvSpPr/>
          <p:nvPr/>
        </p:nvSpPr>
        <p:spPr>
          <a:xfrm>
            <a:off x="6338173" y="4326612"/>
            <a:ext cx="278249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·47%</a:t>
            </a:r>
            <a:endParaRPr lang="en-US" sz="700" dirty="0"/>
          </a:p>
        </p:txBody>
      </p:sp>
      <p:sp>
        <p:nvSpPr>
          <p:cNvPr id="12" name="Text 8"/>
          <p:cNvSpPr/>
          <p:nvPr/>
        </p:nvSpPr>
        <p:spPr>
          <a:xfrm>
            <a:off x="6374725" y="4326612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13" name="Shape 9"/>
          <p:cNvSpPr/>
          <p:nvPr/>
        </p:nvSpPr>
        <p:spPr>
          <a:xfrm>
            <a:off x="5197316" y="4529257"/>
            <a:ext cx="1233488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56" y="4565809"/>
            <a:ext cx="91440" cy="9144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391626" y="4552117"/>
            <a:ext cx="100488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Bulimia Nerviosa·30%</a:t>
            </a:r>
            <a:endParaRPr lang="en-US" sz="700" dirty="0"/>
          </a:p>
        </p:txBody>
      </p:sp>
      <p:sp>
        <p:nvSpPr>
          <p:cNvPr id="16" name="Text 11"/>
          <p:cNvSpPr/>
          <p:nvPr/>
        </p:nvSpPr>
        <p:spPr>
          <a:xfrm>
            <a:off x="6118265" y="4552117"/>
            <a:ext cx="278249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·30%</a:t>
            </a:r>
            <a:endParaRPr lang="en-US" sz="700" dirty="0"/>
          </a:p>
        </p:txBody>
      </p:sp>
      <p:sp>
        <p:nvSpPr>
          <p:cNvPr id="17" name="Text 12"/>
          <p:cNvSpPr/>
          <p:nvPr/>
        </p:nvSpPr>
        <p:spPr>
          <a:xfrm>
            <a:off x="6154817" y="4552117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18" name="Shape 13"/>
          <p:cNvSpPr/>
          <p:nvPr/>
        </p:nvSpPr>
        <p:spPr>
          <a:xfrm>
            <a:off x="5197316" y="4754761"/>
            <a:ext cx="1289209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656" y="4791313"/>
            <a:ext cx="91440" cy="9144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5391626" y="4777621"/>
            <a:ext cx="1060609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Anorexia Nerviosa·10%</a:t>
            </a:r>
            <a:endParaRPr lang="en-US" sz="700" dirty="0"/>
          </a:p>
        </p:txBody>
      </p:sp>
      <p:sp>
        <p:nvSpPr>
          <p:cNvPr id="21" name="Text 15"/>
          <p:cNvSpPr/>
          <p:nvPr/>
        </p:nvSpPr>
        <p:spPr>
          <a:xfrm>
            <a:off x="6173986" y="4777621"/>
            <a:ext cx="278249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·10%</a:t>
            </a:r>
            <a:endParaRPr lang="en-US" sz="700" dirty="0"/>
          </a:p>
        </p:txBody>
      </p:sp>
      <p:sp>
        <p:nvSpPr>
          <p:cNvPr id="22" name="Text 16"/>
          <p:cNvSpPr/>
          <p:nvPr/>
        </p:nvSpPr>
        <p:spPr>
          <a:xfrm>
            <a:off x="6210538" y="4777621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23" name="Shape 17"/>
          <p:cNvSpPr/>
          <p:nvPr/>
        </p:nvSpPr>
        <p:spPr>
          <a:xfrm>
            <a:off x="5197316" y="4980265"/>
            <a:ext cx="746403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656" y="5016818"/>
            <a:ext cx="91440" cy="91440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5391626" y="5003125"/>
            <a:ext cx="517803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Otros·13%</a:t>
            </a:r>
            <a:endParaRPr lang="en-US" sz="700" dirty="0"/>
          </a:p>
        </p:txBody>
      </p:sp>
      <p:sp>
        <p:nvSpPr>
          <p:cNvPr id="26" name="Text 19"/>
          <p:cNvSpPr/>
          <p:nvPr/>
        </p:nvSpPr>
        <p:spPr>
          <a:xfrm>
            <a:off x="5631180" y="5003125"/>
            <a:ext cx="278249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·13%</a:t>
            </a:r>
            <a:endParaRPr lang="en-US" sz="700" dirty="0"/>
          </a:p>
        </p:txBody>
      </p:sp>
      <p:sp>
        <p:nvSpPr>
          <p:cNvPr id="27" name="Text 20"/>
          <p:cNvSpPr/>
          <p:nvPr/>
        </p:nvSpPr>
        <p:spPr>
          <a:xfrm>
            <a:off x="5667732" y="5003125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161613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28" name="Text 21"/>
          <p:cNvSpPr/>
          <p:nvPr/>
        </p:nvSpPr>
        <p:spPr>
          <a:xfrm>
            <a:off x="7599521" y="2862382"/>
            <a:ext cx="58470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Una realidad más común de lo que creemos</a:t>
            </a:r>
            <a:endParaRPr lang="en-US" sz="2200" dirty="0"/>
          </a:p>
        </p:txBody>
      </p:sp>
      <p:sp>
        <p:nvSpPr>
          <p:cNvPr id="29" name="Text 22"/>
          <p:cNvSpPr/>
          <p:nvPr/>
        </p:nvSpPr>
        <p:spPr>
          <a:xfrm>
            <a:off x="7599521" y="3443526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 trastorno por atracón es el más frecuente, aunque la anorexia tiene las tasas de mortalidad más altas de cualquier trastorno mental.</a:t>
            </a:r>
            <a:endParaRPr lang="en-US" sz="1750" dirty="0"/>
          </a:p>
        </p:txBody>
      </p:sp>
      <p:sp>
        <p:nvSpPr>
          <p:cNvPr id="30" name="Shape 23"/>
          <p:cNvSpPr/>
          <p:nvPr/>
        </p:nvSpPr>
        <p:spPr>
          <a:xfrm>
            <a:off x="7599521" y="4787384"/>
            <a:ext cx="6244709" cy="1326713"/>
          </a:xfrm>
          <a:prstGeom prst="roundRect">
            <a:avLst>
              <a:gd name="adj" fmla="val 2565"/>
            </a:avLst>
          </a:prstGeom>
          <a:solidFill>
            <a:srgbClr val="FCF2B5"/>
          </a:solidFill>
          <a:ln/>
        </p:spPr>
      </p:sp>
      <p:pic>
        <p:nvPicPr>
          <p:cNvPr id="3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335" y="5131475"/>
            <a:ext cx="283488" cy="226814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8336637" y="5070872"/>
            <a:ext cx="52807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Millones de personas en el mundo viven con un trastorno alimenticio sin diagnóstico.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861780"/>
            <a:ext cx="1015484" cy="426244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929765"/>
            <a:ext cx="74330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CAUSAS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378750"/>
            <a:ext cx="64368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Las Raíces del Problema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793790" y="3427690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</p:sp>
      <p:sp>
        <p:nvSpPr>
          <p:cNvPr id="6" name="Shape 4"/>
          <p:cNvSpPr/>
          <p:nvPr/>
        </p:nvSpPr>
        <p:spPr>
          <a:xfrm>
            <a:off x="1020604" y="365450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841552"/>
            <a:ext cx="306110" cy="30611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20604" y="4561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Psicológicos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5052179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Baja autoestima, perfeccionismo, ansiedad y depresión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3427690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</p:sp>
      <p:sp>
        <p:nvSpPr>
          <p:cNvPr id="11" name="Shape 8"/>
          <p:cNvSpPr/>
          <p:nvPr/>
        </p:nvSpPr>
        <p:spPr>
          <a:xfrm>
            <a:off x="5443776" y="365450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841552"/>
            <a:ext cx="306110" cy="30611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43776" y="4561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Socioculturales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443776" y="5052179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Presión social, ideales de belleza irreales en medios y redes sociales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9640133" y="3427690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</p:sp>
      <p:sp>
        <p:nvSpPr>
          <p:cNvPr id="16" name="Shape 12"/>
          <p:cNvSpPr/>
          <p:nvPr/>
        </p:nvSpPr>
        <p:spPr>
          <a:xfrm>
            <a:off x="9866948" y="365450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4114" y="3841552"/>
            <a:ext cx="306110" cy="30611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66948" y="4561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Biológicos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9866948" y="5052179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Predisposición genética y desbalances químicos en el cerebro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114431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El mundo nos dice cómo debemos vernos.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538924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redes sociales, las revistas y la cultura de la dieta crean presiones invisibles — pero con consecuencias muy reales.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83074"/>
            <a:ext cx="2109073" cy="426244"/>
          </a:xfrm>
          <a:prstGeom prst="roundRect">
            <a:avLst>
              <a:gd name="adj" fmla="val 6386"/>
            </a:avLst>
          </a:prstGeom>
          <a:solidFill>
            <a:srgbClr val="E3E3E8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851059"/>
            <a:ext cx="183689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SEÑALES DE ALERTA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3000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¿Cómo Detectarlos?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95111"/>
            <a:ext cx="4205168" cy="420516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559981" y="2604135"/>
            <a:ext cx="4028599" cy="2184440"/>
          </a:xfrm>
          <a:prstGeom prst="roundRect">
            <a:avLst>
              <a:gd name="adj" fmla="val 66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529501" y="2604135"/>
            <a:ext cx="121920" cy="2184440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8" name="Text 5"/>
          <p:cNvSpPr/>
          <p:nvPr/>
        </p:nvSpPr>
        <p:spPr>
          <a:xfrm>
            <a:off x="5908715" y="2861429"/>
            <a:ext cx="33888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Cambios en alimentación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08715" y="3442573"/>
            <a:ext cx="342257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Evitar comidas, dietas extremas, rituales con la comida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815393" y="2604135"/>
            <a:ext cx="4028718" cy="2184440"/>
          </a:xfrm>
          <a:prstGeom prst="roundRect">
            <a:avLst>
              <a:gd name="adj" fmla="val 6698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9784913" y="2604135"/>
            <a:ext cx="121920" cy="2184440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2" name="Text 9"/>
          <p:cNvSpPr/>
          <p:nvPr/>
        </p:nvSpPr>
        <p:spPr>
          <a:xfrm>
            <a:off x="10164128" y="2861429"/>
            <a:ext cx="31644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Obsesión con el cuerpo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164128" y="3442573"/>
            <a:ext cx="34226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Preocupación excesiva por el peso, figura y calorías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5559981" y="5015389"/>
            <a:ext cx="4028599" cy="2175867"/>
          </a:xfrm>
          <a:prstGeom prst="roundRect">
            <a:avLst>
              <a:gd name="adj" fmla="val 6724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5529501" y="5015389"/>
            <a:ext cx="121920" cy="2175867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6" name="Text 13"/>
          <p:cNvSpPr/>
          <p:nvPr/>
        </p:nvSpPr>
        <p:spPr>
          <a:xfrm>
            <a:off x="5908715" y="5272683"/>
            <a:ext cx="29547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Cambios emocionales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5908715" y="5853827"/>
            <a:ext cx="34225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Aislamiento social, irritabilidad, cambios bruscos de humor</a:t>
            </a:r>
            <a:endParaRPr lang="en-US" sz="1750" dirty="0"/>
          </a:p>
        </p:txBody>
      </p:sp>
      <p:sp>
        <p:nvSpPr>
          <p:cNvPr id="18" name="Shape 15"/>
          <p:cNvSpPr/>
          <p:nvPr/>
        </p:nvSpPr>
        <p:spPr>
          <a:xfrm>
            <a:off x="9815393" y="5015389"/>
            <a:ext cx="4028718" cy="2175867"/>
          </a:xfrm>
          <a:prstGeom prst="roundRect">
            <a:avLst>
              <a:gd name="adj" fmla="val 6724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9784913" y="5015389"/>
            <a:ext cx="121920" cy="2175867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20" name="Text 17"/>
          <p:cNvSpPr/>
          <p:nvPr/>
        </p:nvSpPr>
        <p:spPr>
          <a:xfrm>
            <a:off x="10164128" y="5272683"/>
            <a:ext cx="34226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Conductas compensatorias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10164128" y="6208157"/>
            <a:ext cx="34226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de laxantes, diuréticos o vómitos autoinducidos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DEBE3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436495"/>
            <a:ext cx="75521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Reconocer es el Primer Paso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48543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preocupación constante por el peso, la comida y el cuerpo puede ser señal de que algo más profundo está ocurriendo.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4466392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04" y="4810482"/>
            <a:ext cx="28348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017306" y="4749879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reconoces estas señales en ti o en alguien cercano, no esperes — busca orientación profesional.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2026-04-23T14:34:30Z</dcterms:created>
  <dcterms:modified xsi:type="dcterms:W3CDTF">2026-04-23T14:34:30Z</dcterms:modified>
</cp:coreProperties>
</file>