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Lora"/>
      <p:regular r:id="rId17"/>
    </p:embeddedFont>
    <p:embeddedFont>
      <p:font typeface="Lora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58716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Variabilidad Genética y Evolución: El Motor de la Vida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8695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Futuro es Diverso: ¡La Evolución Continúa!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153966"/>
            <a:ext cx="3614618" cy="2092166"/>
          </a:xfrm>
          <a:prstGeom prst="roundRect">
            <a:avLst>
              <a:gd name="adj" fmla="val 1716"/>
            </a:avLst>
          </a:prstGeom>
          <a:solidFill>
            <a:srgbClr val="F3E7D4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3393281"/>
            <a:ext cx="313598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Comprender la Biodiversidad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4240768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Entendemos el origen de la vida en la Tierra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3153966"/>
            <a:ext cx="3614618" cy="2092166"/>
          </a:xfrm>
          <a:prstGeom prst="roundRect">
            <a:avLst>
              <a:gd name="adj" fmla="val 1716"/>
            </a:avLst>
          </a:prstGeom>
          <a:solidFill>
            <a:srgbClr val="F3E7D4"/>
          </a:solidFill>
          <a:ln/>
        </p:spPr>
      </p:sp>
      <p:sp>
        <p:nvSpPr>
          <p:cNvPr id="8" name="Text 5"/>
          <p:cNvSpPr/>
          <p:nvPr/>
        </p:nvSpPr>
        <p:spPr>
          <a:xfrm>
            <a:off x="4930973" y="33932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Salud Humana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0973" y="3888819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Aplicaciones en medicina y genética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485448"/>
            <a:ext cx="7468553" cy="1357193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</p:sp>
      <p:sp>
        <p:nvSpPr>
          <p:cNvPr id="11" name="Text 8"/>
          <p:cNvSpPr/>
          <p:nvPr/>
        </p:nvSpPr>
        <p:spPr>
          <a:xfrm>
            <a:off x="1077039" y="57247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Adaptación Futura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77039" y="6220301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Preparación para nuevos desafíos ambientales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7008" y="662821"/>
            <a:ext cx="7489984" cy="1389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¿Qué es la Variabilidad Genética?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27008" y="2402681"/>
            <a:ext cx="3628311" cy="2653189"/>
          </a:xfrm>
          <a:prstGeom prst="roundRect">
            <a:avLst>
              <a:gd name="adj" fmla="val 1336"/>
            </a:avLst>
          </a:prstGeom>
          <a:solidFill>
            <a:srgbClr val="F3E7D4"/>
          </a:solidFill>
          <a:ln/>
        </p:spPr>
      </p:sp>
      <p:sp>
        <p:nvSpPr>
          <p:cNvPr id="5" name="Shape 2"/>
          <p:cNvSpPr/>
          <p:nvPr/>
        </p:nvSpPr>
        <p:spPr>
          <a:xfrm>
            <a:off x="1063228" y="2638901"/>
            <a:ext cx="708898" cy="708898"/>
          </a:xfrm>
          <a:prstGeom prst="roundRect">
            <a:avLst>
              <a:gd name="adj" fmla="val 12897604"/>
            </a:avLst>
          </a:prstGeom>
          <a:solidFill>
            <a:srgbClr val="38512F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133" y="2833807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63228" y="3581043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Diversidad Genética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1063228" y="4068366"/>
            <a:ext cx="3155871" cy="75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Variedad de genes dentro de una especie</a:t>
            </a:r>
            <a:endParaRPr lang="en-US" sz="1850" dirty="0"/>
          </a:p>
        </p:txBody>
      </p:sp>
      <p:sp>
        <p:nvSpPr>
          <p:cNvPr id="9" name="Shape 5"/>
          <p:cNvSpPr/>
          <p:nvPr/>
        </p:nvSpPr>
        <p:spPr>
          <a:xfrm>
            <a:off x="4688562" y="2402681"/>
            <a:ext cx="3628430" cy="2653189"/>
          </a:xfrm>
          <a:prstGeom prst="roundRect">
            <a:avLst>
              <a:gd name="adj" fmla="val 1336"/>
            </a:avLst>
          </a:prstGeom>
          <a:solidFill>
            <a:srgbClr val="F3E7D4"/>
          </a:solidFill>
          <a:ln/>
        </p:spPr>
      </p:sp>
      <p:sp>
        <p:nvSpPr>
          <p:cNvPr id="10" name="Shape 6"/>
          <p:cNvSpPr/>
          <p:nvPr/>
        </p:nvSpPr>
        <p:spPr>
          <a:xfrm>
            <a:off x="4924782" y="2638901"/>
            <a:ext cx="708898" cy="708898"/>
          </a:xfrm>
          <a:prstGeom prst="roundRect">
            <a:avLst>
              <a:gd name="adj" fmla="val 12897604"/>
            </a:avLst>
          </a:prstGeom>
          <a:solidFill>
            <a:srgbClr val="38512F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9688" y="2833807"/>
            <a:ext cx="318968" cy="31896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24782" y="3581043"/>
            <a:ext cx="3015972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Diferencias Fenotípicas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4924782" y="4068366"/>
            <a:ext cx="3155990" cy="75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Características observables únicas</a:t>
            </a:r>
            <a:endParaRPr lang="en-US" sz="1850" dirty="0"/>
          </a:p>
        </p:txBody>
      </p:sp>
      <p:sp>
        <p:nvSpPr>
          <p:cNvPr id="14" name="Shape 9"/>
          <p:cNvSpPr/>
          <p:nvPr/>
        </p:nvSpPr>
        <p:spPr>
          <a:xfrm>
            <a:off x="827008" y="5289113"/>
            <a:ext cx="7489984" cy="2277547"/>
          </a:xfrm>
          <a:prstGeom prst="roundRect">
            <a:avLst>
              <a:gd name="adj" fmla="val 1556"/>
            </a:avLst>
          </a:prstGeom>
          <a:solidFill>
            <a:srgbClr val="F3E7D4"/>
          </a:solidFill>
          <a:ln/>
        </p:spPr>
      </p:sp>
      <p:sp>
        <p:nvSpPr>
          <p:cNvPr id="15" name="Shape 10"/>
          <p:cNvSpPr/>
          <p:nvPr/>
        </p:nvSpPr>
        <p:spPr>
          <a:xfrm>
            <a:off x="1063228" y="5525333"/>
            <a:ext cx="708898" cy="708898"/>
          </a:xfrm>
          <a:prstGeom prst="roundRect">
            <a:avLst>
              <a:gd name="adj" fmla="val 12897604"/>
            </a:avLst>
          </a:prstGeom>
          <a:solidFill>
            <a:srgbClr val="38512F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133" y="5720239"/>
            <a:ext cx="318968" cy="31896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63228" y="6467475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Ejemplo Canino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1063228" y="6954798"/>
            <a:ext cx="7017544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Todas las razas de perros: una sola especie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6781" y="910947"/>
            <a:ext cx="12796718" cy="1158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Las Fuentes de la Variabilidad: ¡La Naturaleza Crea Sorpresas!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781" y="2541627"/>
            <a:ext cx="8149590" cy="45485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54766" y="2495550"/>
            <a:ext cx="197048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9554766" y="2807494"/>
            <a:ext cx="4166235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6" name="Text 3"/>
          <p:cNvSpPr/>
          <p:nvPr/>
        </p:nvSpPr>
        <p:spPr>
          <a:xfrm>
            <a:off x="9554766" y="2951678"/>
            <a:ext cx="2318147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Mutaciones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9554766" y="3403521"/>
            <a:ext cx="4166235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Cambios aleatorios en el ADN: la fuente primaria de variación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9554766" y="4288036"/>
            <a:ext cx="197048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9554766" y="4599980"/>
            <a:ext cx="4166235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0" name="Text 7"/>
          <p:cNvSpPr/>
          <p:nvPr/>
        </p:nvSpPr>
        <p:spPr>
          <a:xfrm>
            <a:off x="9554766" y="4744164"/>
            <a:ext cx="2682359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Recombinación Genética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9554766" y="5196007"/>
            <a:ext cx="4166235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Mezcla de genes durante la reproducción sexual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554766" y="5793224"/>
            <a:ext cx="197048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9554766" y="6105168"/>
            <a:ext cx="4166235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4" name="Text 11"/>
          <p:cNvSpPr/>
          <p:nvPr/>
        </p:nvSpPr>
        <p:spPr>
          <a:xfrm>
            <a:off x="9554766" y="6249353"/>
            <a:ext cx="2318147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Reproducción Sexual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9554766" y="6701195"/>
            <a:ext cx="4166235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Unión de gametos: descendencia única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62099"/>
            <a:ext cx="510230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 Árbol de la Diversidad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4384358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variabilidad genética crea ramas únicas en la historia de cada especie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05007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Causas de la Evolución: ¿Cómo Cambian las Poblaciones?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891790"/>
            <a:ext cx="2388870" cy="23888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5798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Selección Natural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6075402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ambiente elige a los individuos mejor adaptados. Los más aptos sobreviven y se reproducen.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76" y="2891790"/>
            <a:ext cx="2388870" cy="23888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5798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Deriva Genética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6075402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Cambios aleatorios en frecuencias genéticas, especialmente en poblaciones pequeñas. ¡El azar juega un papel!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828" y="2891790"/>
            <a:ext cx="2388870" cy="23888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5798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Flujo Génico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6075402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Movimiento de individuos entre poblaciones, introduciendo o eliminando genes.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6323" y="540068"/>
            <a:ext cx="12517636" cy="113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Selección Natural en Acción: ¡Supervivencia del Más Apto!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056323" y="4128849"/>
            <a:ext cx="284166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Resistencia Bacteriana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1056323" y="4624149"/>
            <a:ext cx="7971830" cy="943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5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Bacterias con genes de resistencia sobreviven</a:t>
            </a:r>
            <a:endParaRPr lang="en-US" sz="15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5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Transmiten características a la descendencia</a:t>
            </a:r>
            <a:endParaRPr lang="en-US" sz="15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5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Evolución rápida ante presión ambiental</a:t>
            </a:r>
            <a:endParaRPr lang="en-US" sz="1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6069" y="2081093"/>
            <a:ext cx="4075390" cy="54337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69342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Deriva Genética: El Azar que Moldea la Evolución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460433"/>
            <a:ext cx="7468553" cy="1418153"/>
          </a:xfrm>
          <a:prstGeom prst="roundRect">
            <a:avLst>
              <a:gd name="adj" fmla="val 10317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93644" y="3460433"/>
            <a:ext cx="121920" cy="1418153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6" name="Text 3"/>
          <p:cNvSpPr/>
          <p:nvPr/>
        </p:nvSpPr>
        <p:spPr>
          <a:xfrm>
            <a:off x="6685359" y="37302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Efecto Fundador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685359" y="4225766"/>
            <a:ext cx="68375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Una pequeña colonia se separa de una población mayor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5117902"/>
            <a:ext cx="7468553" cy="1418153"/>
          </a:xfrm>
          <a:prstGeom prst="roundRect">
            <a:avLst>
              <a:gd name="adj" fmla="val 10317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93644" y="5117902"/>
            <a:ext cx="121920" cy="1418153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10" name="Text 7"/>
          <p:cNvSpPr/>
          <p:nvPr/>
        </p:nvSpPr>
        <p:spPr>
          <a:xfrm>
            <a:off x="6685359" y="5387697"/>
            <a:ext cx="29402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Frecuencias Aleatorias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685359" y="5883235"/>
            <a:ext cx="68375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nueva colonia tiene composición genética diferente por azar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21199"/>
            <a:ext cx="1003232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Flujo Génico: Conectando Poblaciones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353389"/>
            <a:ext cx="8216265" cy="458581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45491" y="3297317"/>
            <a:ext cx="282928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Movimiento Genético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45491" y="3888581"/>
            <a:ext cx="41546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migración de individuos entre poblaciones puede homogeneizar o diversificar las frecuencias génicas.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645491" y="5253038"/>
            <a:ext cx="41546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Las flechas conectan áreas geográficas, mostrando la mezcla de genes.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7692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Evolución: Un Proceso Continuo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843927"/>
            <a:ext cx="1196816" cy="14362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73856" y="30832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Variabilidad Genética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73856" y="3578781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combustible de la evolución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280178"/>
            <a:ext cx="1196816" cy="14362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73856" y="45194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Tres Motores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73856" y="5015032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Selección natural, deriva y flujo génico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716429"/>
            <a:ext cx="1196816" cy="14362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73856" y="59557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Cambio Continuo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73856" y="6451283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Millones de años de adaptación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2026-04-03T17:21:34Z</dcterms:created>
  <dcterms:modified xsi:type="dcterms:W3CDTF">2026-04-03T17:21:34Z</dcterms:modified>
</cp:coreProperties>
</file>