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Roboto Slab"/>
      <p:regular r:id="rId17"/>
    </p:embeddedFont>
    <p:embeddedFont>
      <p:font typeface="Roboto Slab"/>
      <p:regular r:id="rId18"/>
    </p:embeddedFont>
    <p:embeddedFont>
      <p:font typeface="Roboto"/>
      <p:regular r:id="rId19"/>
    </p:embeddedFont>
    <p:embeddedFont>
      <p:font typeface="Roboto"/>
      <p:regular r:id="rId20"/>
    </p:embeddedFont>
    <p:embeddedFont>
      <p:font typeface="Roboto"/>
      <p:regular r:id="rId21"/>
    </p:embeddedFont>
    <p:embeddedFont>
      <p:font typeface="Roboto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slideLayout" Target="../slideLayouts/slideLayout3.xml"/><Relationship Id="rId5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svg"/><Relationship Id="rId4" Type="http://schemas.openxmlformats.org/officeDocument/2006/relationships/image" Target="../media/image-3-4.png"/><Relationship Id="rId5" Type="http://schemas.openxmlformats.org/officeDocument/2006/relationships/image" Target="../media/image-3-5.png"/><Relationship Id="rId6" Type="http://schemas.openxmlformats.org/officeDocument/2006/relationships/image" Target="../media/image-3-6.svg"/><Relationship Id="rId7" Type="http://schemas.openxmlformats.org/officeDocument/2006/relationships/image" Target="../media/image-3-7.png"/><Relationship Id="rId8" Type="http://schemas.openxmlformats.org/officeDocument/2006/relationships/image" Target="../media/image-3-8.png"/><Relationship Id="rId9" Type="http://schemas.openxmlformats.org/officeDocument/2006/relationships/image" Target="../media/image-3-9.svg"/><Relationship Id="rId10" Type="http://schemas.openxmlformats.org/officeDocument/2006/relationships/image" Target="../media/image-3-10.png"/><Relationship Id="rId11" Type="http://schemas.openxmlformats.org/officeDocument/2006/relationships/slideLayout" Target="../slideLayouts/slideLayout4.xml"/><Relationship Id="rId1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svg"/><Relationship Id="rId4" Type="http://schemas.openxmlformats.org/officeDocument/2006/relationships/image" Target="../media/image-7-4.png"/><Relationship Id="rId5" Type="http://schemas.openxmlformats.org/officeDocument/2006/relationships/image" Target="../media/image-7-5.svg"/><Relationship Id="rId6" Type="http://schemas.openxmlformats.org/officeDocument/2006/relationships/image" Target="../media/image-7-6.png"/><Relationship Id="rId7" Type="http://schemas.openxmlformats.org/officeDocument/2006/relationships/slideLayout" Target="../slideLayouts/slideLayout8.xml"/><Relationship Id="rId8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slideLayout" Target="../slideLayouts/slideLayout9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slideLayout" Target="../slideLayouts/slideLayout10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700099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Variabilidad Genética y Teoría Cromosómica de la Herencia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516659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El código de la vida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382560"/>
            <a:ext cx="648783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El Legado de la Genética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431500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9ECF2"/>
          </a:solidFill>
          <a:ln/>
        </p:spPr>
      </p:sp>
      <p:sp>
        <p:nvSpPr>
          <p:cNvPr id="5" name="Text 2"/>
          <p:cNvSpPr/>
          <p:nvPr/>
        </p:nvSpPr>
        <p:spPr>
          <a:xfrm>
            <a:off x="1530906" y="3505200"/>
            <a:ext cx="681930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 variabilidad genética y la teoría cromosómica nos permiten entender desde enfermedades hereditarias hasta la evolución de la vida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93790" y="504753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9ECF2"/>
          </a:solidFill>
          <a:ln/>
        </p:spPr>
      </p:sp>
      <p:sp>
        <p:nvSpPr>
          <p:cNvPr id="7" name="Text 4"/>
          <p:cNvSpPr/>
          <p:nvPr/>
        </p:nvSpPr>
        <p:spPr>
          <a:xfrm>
            <a:off x="1530906" y="5121235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Son la base para futuras innovaciones en salud, agricultura y conservación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68730"/>
            <a:ext cx="1052072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El Fascinante Mundo de la Variabilidad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431137"/>
            <a:ext cx="2411968" cy="241196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126593"/>
            <a:ext cx="290298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Diversidad Fenotípica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617012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Diferencias visibles en color, tamaño, forma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93" y="2431137"/>
            <a:ext cx="2411968" cy="241196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5126593"/>
            <a:ext cx="299727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Características Únicas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5617012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Color de ojos, cabello, rasgos individuales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2431137"/>
            <a:ext cx="2411968" cy="241196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5126593"/>
            <a:ext cx="283725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Resistencia Biológica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5617012"/>
            <a:ext cx="41586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Capacidad variable a enfermedades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793790" y="659796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¿Por qué somos únicos? La respuesta reside en la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variabilidad genética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742718"/>
            <a:ext cx="687597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Los Pilares de la Herencia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790" y="2865358"/>
            <a:ext cx="226814" cy="226814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3146703"/>
            <a:ext cx="3664744" cy="30480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793790" y="332101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ADN</a:t>
            </a:r>
            <a:endParaRPr lang="en-US" sz="2200" dirty="0"/>
          </a:p>
        </p:txBody>
      </p:sp>
      <p:sp>
        <p:nvSpPr>
          <p:cNvPr id="7" name="Text 2"/>
          <p:cNvSpPr/>
          <p:nvPr/>
        </p:nvSpPr>
        <p:spPr>
          <a:xfrm>
            <a:off x="793790" y="3811429"/>
            <a:ext cx="366474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Molécula maestra que almacena información genética</a:t>
            </a:r>
            <a:endParaRPr lang="en-US" sz="1750" dirty="0"/>
          </a:p>
        </p:txBody>
      </p:sp>
      <p:pic>
        <p:nvPicPr>
          <p:cNvPr id="8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85348" y="2865358"/>
            <a:ext cx="226814" cy="226814"/>
          </a:xfrm>
          <a:prstGeom prst="rect">
            <a:avLst/>
          </a:prstGeom>
        </p:spPr>
      </p:pic>
      <p:pic>
        <p:nvPicPr>
          <p:cNvPr id="9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5348" y="3146703"/>
            <a:ext cx="3664863" cy="30480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4685348" y="332101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Genes</a:t>
            </a:r>
            <a:endParaRPr lang="en-US" sz="2200" dirty="0"/>
          </a:p>
        </p:txBody>
      </p:sp>
      <p:sp>
        <p:nvSpPr>
          <p:cNvPr id="11" name="Text 4"/>
          <p:cNvSpPr/>
          <p:nvPr/>
        </p:nvSpPr>
        <p:spPr>
          <a:xfrm>
            <a:off x="4685348" y="3811429"/>
            <a:ext cx="36648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Unidades básicas de herencia, segmentos de ADN</a:t>
            </a:r>
            <a:endParaRPr lang="en-US" sz="1750" dirty="0"/>
          </a:p>
        </p:txBody>
      </p:sp>
      <p:pic>
        <p:nvPicPr>
          <p:cNvPr id="12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3790" y="4962406"/>
            <a:ext cx="226814" cy="226814"/>
          </a:xfrm>
          <a:prstGeom prst="rect">
            <a:avLst/>
          </a:prstGeom>
        </p:spPr>
      </p:pic>
      <p:pic>
        <p:nvPicPr>
          <p:cNvPr id="13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3790" y="5266492"/>
            <a:ext cx="7556421" cy="30480"/>
          </a:xfrm>
          <a:prstGeom prst="rect">
            <a:avLst/>
          </a:prstGeom>
        </p:spPr>
      </p:pic>
      <p:sp>
        <p:nvSpPr>
          <p:cNvPr id="14" name="Text 5"/>
          <p:cNvSpPr/>
          <p:nvPr/>
        </p:nvSpPr>
        <p:spPr>
          <a:xfrm>
            <a:off x="793790" y="546342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Cromosomas</a:t>
            </a:r>
            <a:endParaRPr lang="en-US" sz="2200" dirty="0"/>
          </a:p>
        </p:txBody>
      </p:sp>
      <p:sp>
        <p:nvSpPr>
          <p:cNvPr id="15" name="Text 6"/>
          <p:cNvSpPr/>
          <p:nvPr/>
        </p:nvSpPr>
        <p:spPr>
          <a:xfrm>
            <a:off x="793790" y="595383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Estructuras organizadas que portan los genes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3342"/>
            <a:ext cx="1028557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La Teoría Cromosómica de la Herencia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327434"/>
            <a:ext cx="8284131" cy="462367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8943" y="3152418"/>
            <a:ext cx="395763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Propuesta por Sutton y Boveri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9638943" y="3733562"/>
            <a:ext cx="420516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Principios del siglo XX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9638943" y="4300538"/>
            <a:ext cx="4205168" cy="19731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Los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genes se localizan en los cromosomas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Los cromosomas son portadores físicos de la herencia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Explica las leyes de Mendel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8558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Meiosis: La Danza de los Cromosomas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2643307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41074" y="287012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Duplicación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641074" y="3360539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Los cromosomas se copian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90" y="4004191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41074" y="42310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Entrecruzamiento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641074" y="4721423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Intercambio de segmentos entre cromosomas homólogos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5365075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41074" y="559188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División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641074" y="6082308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Creación de gametos con mitad del material genético</a:t>
            </a:r>
            <a:endParaRPr lang="en-US" sz="1750" dirty="0"/>
          </a:p>
        </p:txBody>
      </p:sp>
      <p:sp>
        <p:nvSpPr>
          <p:cNvPr id="13" name="Text 7"/>
          <p:cNvSpPr/>
          <p:nvPr/>
        </p:nvSpPr>
        <p:spPr>
          <a:xfrm>
            <a:off x="6280190" y="698111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Proceso clave para la reproducción sexual y la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variabilidad genética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95826" y="519589"/>
            <a:ext cx="7812048" cy="581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50"/>
              </a:lnSpc>
              <a:buNone/>
            </a:pPr>
            <a:r>
              <a:rPr lang="en-US" sz="36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Mendel y sus Leyes Fundamentales</a:t>
            </a:r>
            <a:endParaRPr lang="en-US" sz="36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826" y="1501497"/>
            <a:ext cx="8186142" cy="456890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543455" y="3301008"/>
            <a:ext cx="2325767" cy="290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Gregor Mendel</a:t>
            </a:r>
            <a:endParaRPr lang="en-US" sz="1800" dirty="0"/>
          </a:p>
        </p:txBody>
      </p:sp>
      <p:sp>
        <p:nvSpPr>
          <p:cNvPr id="5" name="Text 2"/>
          <p:cNvSpPr/>
          <p:nvPr/>
        </p:nvSpPr>
        <p:spPr>
          <a:xfrm>
            <a:off x="9543455" y="3744158"/>
            <a:ext cx="4198501" cy="5419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Padre de la genética, estudió herencia en guisantes</a:t>
            </a:r>
            <a:endParaRPr lang="en-US" sz="1450" dirty="0"/>
          </a:p>
        </p:txBody>
      </p:sp>
      <p:sp>
        <p:nvSpPr>
          <p:cNvPr id="6" name="Shape 3"/>
          <p:cNvSpPr/>
          <p:nvPr/>
        </p:nvSpPr>
        <p:spPr>
          <a:xfrm>
            <a:off x="895826" y="6413778"/>
            <a:ext cx="6343055" cy="1296114"/>
          </a:xfrm>
          <a:prstGeom prst="roundRect">
            <a:avLst>
              <a:gd name="adj" fmla="val 2153"/>
            </a:avLst>
          </a:prstGeom>
          <a:solidFill>
            <a:srgbClr val="E9ECF2"/>
          </a:solidFill>
          <a:ln/>
        </p:spPr>
      </p:sp>
      <p:sp>
        <p:nvSpPr>
          <p:cNvPr id="7" name="Text 4"/>
          <p:cNvSpPr/>
          <p:nvPr/>
        </p:nvSpPr>
        <p:spPr>
          <a:xfrm>
            <a:off x="1081802" y="6599753"/>
            <a:ext cx="2790349" cy="290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Primera Ley: Segregación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1081802" y="6981944"/>
            <a:ext cx="5971103" cy="270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Los alelos de un gen se separan durante la formación de gametos</a:t>
            </a:r>
            <a:endParaRPr lang="en-US" sz="1450" dirty="0"/>
          </a:p>
        </p:txBody>
      </p:sp>
      <p:sp>
        <p:nvSpPr>
          <p:cNvPr id="9" name="Shape 6"/>
          <p:cNvSpPr/>
          <p:nvPr/>
        </p:nvSpPr>
        <p:spPr>
          <a:xfrm>
            <a:off x="7391400" y="6413778"/>
            <a:ext cx="6343055" cy="1296114"/>
          </a:xfrm>
          <a:prstGeom prst="roundRect">
            <a:avLst>
              <a:gd name="adj" fmla="val 2153"/>
            </a:avLst>
          </a:prstGeom>
          <a:solidFill>
            <a:srgbClr val="E9ECF2"/>
          </a:solidFill>
          <a:ln/>
        </p:spPr>
      </p:sp>
      <p:sp>
        <p:nvSpPr>
          <p:cNvPr id="10" name="Text 7"/>
          <p:cNvSpPr/>
          <p:nvPr/>
        </p:nvSpPr>
        <p:spPr>
          <a:xfrm>
            <a:off x="7577376" y="6599753"/>
            <a:ext cx="4494371" cy="290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Segunda Ley: Segregación Independiente</a:t>
            </a:r>
            <a:endParaRPr lang="en-US" sz="1800" dirty="0"/>
          </a:p>
        </p:txBody>
      </p:sp>
      <p:sp>
        <p:nvSpPr>
          <p:cNvPr id="11" name="Text 8"/>
          <p:cNvSpPr/>
          <p:nvPr/>
        </p:nvSpPr>
        <p:spPr>
          <a:xfrm>
            <a:off x="7577376" y="6981944"/>
            <a:ext cx="5971103" cy="5419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Los alelos de diferentes genes se heredan independientemente (si están en cromosomas distintos)</a:t>
            </a:r>
            <a:endParaRPr lang="en-US" sz="14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83362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Variación Genética: La Fuente de la Evolución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80190" y="2941082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130653" y="294108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Mutaciones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130653" y="3431500"/>
            <a:ext cx="670595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Cambios en la secuencia del ADN, fuente primaria de nueva variabilidad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80190" y="4610933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130653" y="4610933"/>
            <a:ext cx="333077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Recombinación Genética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130653" y="5101352"/>
            <a:ext cx="670595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Nuevas combinaciones de alelos creadas durante la meiosis</a:t>
            </a:r>
            <a:endParaRPr lang="en-US" sz="1750" dirty="0"/>
          </a:p>
        </p:txBody>
      </p:sp>
      <p:sp>
        <p:nvSpPr>
          <p:cNvPr id="10" name="Shape 5"/>
          <p:cNvSpPr/>
          <p:nvPr/>
        </p:nvSpPr>
        <p:spPr>
          <a:xfrm>
            <a:off x="6280190" y="5719405"/>
            <a:ext cx="7556421" cy="1326713"/>
          </a:xfrm>
          <a:prstGeom prst="roundRect">
            <a:avLst>
              <a:gd name="adj" fmla="val 2565"/>
            </a:avLst>
          </a:prstGeom>
          <a:solidFill>
            <a:srgbClr val="C3CFEF"/>
          </a:solidFill>
          <a:ln/>
        </p:spPr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7004" y="6063496"/>
            <a:ext cx="283488" cy="226814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017306" y="6002893"/>
            <a:ext cx="659249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Estas variaciones son la materia prima sobre la que actúa la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selección natural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391722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Genes Ligados y Cromosomas Sexuales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149441"/>
            <a:ext cx="7556421" cy="1730812"/>
          </a:xfrm>
          <a:prstGeom prst="roundRect">
            <a:avLst>
              <a:gd name="adj" fmla="val 8453"/>
            </a:avLst>
          </a:prstGeom>
          <a:solidFill>
            <a:srgbClr val="FBFCFE"/>
          </a:solidFill>
          <a:ln w="30480">
            <a:solidFill>
              <a:srgbClr val="CFD2D8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310" y="3149441"/>
            <a:ext cx="121920" cy="173081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142524" y="34067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Genes Ligados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142524" y="3897154"/>
            <a:ext cx="69503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Genes que se encuentran en el mismo cromosoma y tienden a heredarse juntos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793790" y="5107067"/>
            <a:ext cx="7556421" cy="1730812"/>
          </a:xfrm>
          <a:prstGeom prst="roundRect">
            <a:avLst>
              <a:gd name="adj" fmla="val 8453"/>
            </a:avLst>
          </a:prstGeom>
          <a:solidFill>
            <a:srgbClr val="FBFCFE"/>
          </a:solidFill>
          <a:ln w="30480">
            <a:solidFill>
              <a:srgbClr val="CFD2D8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10" y="5107067"/>
            <a:ext cx="121920" cy="173081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142524" y="5364361"/>
            <a:ext cx="300037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Cromosomas Sexuales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142524" y="5854779"/>
            <a:ext cx="69503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X e Y determinan el sexo en muchos organismos y portan genes específicos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85417"/>
            <a:ext cx="890611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Aplicaciones y Relevancia Actual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547824"/>
            <a:ext cx="1497092" cy="149709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574369" y="3547824"/>
            <a:ext cx="237803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Ingeniería Genética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2574369" y="4392573"/>
            <a:ext cx="237803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Modificación de genes para tratar enfermedades o mejorar cultivos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93" y="3547824"/>
            <a:ext cx="1497092" cy="149709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016472" y="3547824"/>
            <a:ext cx="237803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Medicina Genómica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016472" y="4392573"/>
            <a:ext cx="237803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Diagnóstico y tratamiento personalizado de enfermedades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3547824"/>
            <a:ext cx="1497092" cy="149709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1458575" y="3547824"/>
            <a:ext cx="237803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Biología Evolutiva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1458575" y="4392573"/>
            <a:ext cx="237803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Comprender la diversidad y adaptación de las especies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2026-04-03T15:37:01Z</dcterms:created>
  <dcterms:modified xsi:type="dcterms:W3CDTF">2026-04-03T15:37:01Z</dcterms:modified>
</cp:coreProperties>
</file>